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321" r:id="rId3"/>
    <p:sldId id="318" r:id="rId4"/>
    <p:sldId id="309" r:id="rId5"/>
    <p:sldId id="312" r:id="rId6"/>
    <p:sldId id="314" r:id="rId7"/>
    <p:sldId id="313" r:id="rId8"/>
    <p:sldId id="315" r:id="rId9"/>
    <p:sldId id="271" r:id="rId10"/>
    <p:sldId id="316" r:id="rId11"/>
    <p:sldId id="310" r:id="rId12"/>
    <p:sldId id="317" r:id="rId13"/>
    <p:sldId id="311" r:id="rId14"/>
    <p:sldId id="319" r:id="rId15"/>
    <p:sldId id="322" r:id="rId16"/>
    <p:sldId id="320" r:id="rId17"/>
    <p:sldId id="308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3E1"/>
    <a:srgbClr val="DDDDD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0" autoAdjust="0"/>
    <p:restoredTop sz="94604" autoAdjust="0"/>
  </p:normalViewPr>
  <p:slideViewPr>
    <p:cSldViewPr>
      <p:cViewPr>
        <p:scale>
          <a:sx n="60" d="100"/>
          <a:sy n="60" d="100"/>
        </p:scale>
        <p:origin x="-31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908D0CF-F1FD-4936-B6E7-7AA4B05B85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3863" y="214313"/>
            <a:ext cx="2181225" cy="59578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14313"/>
            <a:ext cx="6392863" cy="59578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14313"/>
            <a:ext cx="8258175" cy="9286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371600"/>
            <a:ext cx="8726488" cy="48006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14313"/>
            <a:ext cx="8258175" cy="9286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371600"/>
            <a:ext cx="4286250" cy="4800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50" y="1371600"/>
            <a:ext cx="4287838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8625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50" y="1371600"/>
            <a:ext cx="4287838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 userDrawn="1"/>
        </p:nvSpPr>
        <p:spPr bwMode="ltGray">
          <a:xfrm>
            <a:off x="290513" y="5651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4099" name="Rectangle 3"/>
          <p:cNvSpPr>
            <a:spLocks noChangeArrowheads="1"/>
          </p:cNvSpPr>
          <p:nvPr userDrawn="1"/>
        </p:nvSpPr>
        <p:spPr bwMode="ltGray">
          <a:xfrm>
            <a:off x="673100" y="5651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4100" name="Rectangle 4"/>
          <p:cNvSpPr>
            <a:spLocks noChangeArrowheads="1"/>
          </p:cNvSpPr>
          <p:nvPr userDrawn="1"/>
        </p:nvSpPr>
        <p:spPr bwMode="ltGray">
          <a:xfrm>
            <a:off x="414338" y="9874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4101" name="Rectangle 5"/>
          <p:cNvSpPr>
            <a:spLocks noChangeArrowheads="1"/>
          </p:cNvSpPr>
          <p:nvPr userDrawn="1"/>
        </p:nvSpPr>
        <p:spPr bwMode="ltGray">
          <a:xfrm>
            <a:off x="784225" y="9874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4102" name="Rectangle 6"/>
          <p:cNvSpPr>
            <a:spLocks noChangeArrowheads="1"/>
          </p:cNvSpPr>
          <p:nvPr userDrawn="1"/>
        </p:nvSpPr>
        <p:spPr bwMode="ltGray">
          <a:xfrm>
            <a:off x="0" y="9144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4103" name="Rectangle 7"/>
          <p:cNvSpPr>
            <a:spLocks noChangeArrowheads="1"/>
          </p:cNvSpPr>
          <p:nvPr userDrawn="1"/>
        </p:nvSpPr>
        <p:spPr bwMode="gray">
          <a:xfrm>
            <a:off x="635000" y="4572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4104" name="Rectangle 8"/>
          <p:cNvSpPr>
            <a:spLocks noChangeArrowheads="1"/>
          </p:cNvSpPr>
          <p:nvPr userDrawn="1"/>
        </p:nvSpPr>
        <p:spPr bwMode="gray">
          <a:xfrm>
            <a:off x="315913" y="12477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4313"/>
            <a:ext cx="8258175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71600"/>
            <a:ext cx="8726488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384175" y="6369050"/>
            <a:ext cx="40036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 anchorCtr="1">
            <a:spAutoFit/>
          </a:bodyPr>
          <a:lstStyle/>
          <a:p>
            <a:pPr>
              <a:defRPr/>
            </a:pPr>
            <a:r>
              <a:rPr lang="en-US" sz="1600" b="1" i="1" dirty="0">
                <a:solidFill>
                  <a:schemeClr val="tx2"/>
                </a:solidFill>
              </a:rPr>
              <a:t>CIS Dept West Texas A&amp;M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anderson@mail.wtamu.edu" TargetMode="External"/><Relationship Id="rId2" Type="http://schemas.openxmlformats.org/officeDocument/2006/relationships/hyperlink" Target="mailto:mjafar@mail.wtamu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143000"/>
            <a:ext cx="7772400" cy="1995488"/>
          </a:xfrm>
        </p:spPr>
        <p:txBody>
          <a:bodyPr/>
          <a:lstStyle/>
          <a:p>
            <a:pPr algn="ctr"/>
            <a:r>
              <a:rPr lang="en-US" dirty="0" smtClean="0"/>
              <a:t>Comparison of Dynamic Web Content Processing Language Performance </a:t>
            </a:r>
            <a:br>
              <a:rPr lang="en-US" dirty="0" smtClean="0"/>
            </a:br>
            <a:r>
              <a:rPr lang="en-US" dirty="0" smtClean="0"/>
              <a:t>Under a LAMP Architecture</a:t>
            </a:r>
            <a:r>
              <a:rPr lang="en-US" sz="2800" b="0" i="0" dirty="0" smtClean="0"/>
              <a:t/>
            </a:r>
            <a:br>
              <a:rPr lang="en-US" sz="2800" b="0" i="0" dirty="0" smtClean="0"/>
            </a:br>
            <a:endParaRPr lang="en-US" sz="1600" b="0" i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505200"/>
            <a:ext cx="7696200" cy="2819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800" b="1" i="1" dirty="0" smtClean="0"/>
              <a:t>Musa </a:t>
            </a:r>
            <a:r>
              <a:rPr lang="en-US" sz="1800" b="1" i="1" dirty="0" err="1" smtClean="0"/>
              <a:t>Jafar</a:t>
            </a:r>
            <a:endParaRPr lang="en-US" sz="1800" b="1" i="1" dirty="0" smtClean="0"/>
          </a:p>
          <a:p>
            <a:pPr eaLnBrk="1" hangingPunct="1">
              <a:lnSpc>
                <a:spcPct val="80000"/>
              </a:lnSpc>
            </a:pPr>
            <a:r>
              <a:rPr lang="en-US" sz="1800" b="1" i="1" dirty="0" smtClean="0"/>
              <a:t>Russell Anderson 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i="1" dirty="0" err="1" smtClean="0"/>
              <a:t>Amjad</a:t>
            </a:r>
            <a:r>
              <a:rPr lang="en-US" sz="1800" b="1" i="1" dirty="0" smtClean="0"/>
              <a:t> </a:t>
            </a:r>
            <a:r>
              <a:rPr lang="en-US" sz="1800" b="1" i="1" dirty="0" err="1" smtClean="0"/>
              <a:t>Abdullat</a:t>
            </a:r>
            <a:endParaRPr lang="en-US" sz="1800" b="1" i="1" dirty="0" smtClean="0"/>
          </a:p>
          <a:p>
            <a:pPr eaLnBrk="1" hangingPunct="1">
              <a:lnSpc>
                <a:spcPct val="80000"/>
              </a:lnSpc>
            </a:pPr>
            <a:endParaRPr lang="en-US" sz="1800" b="1" i="1" dirty="0" smtClean="0"/>
          </a:p>
          <a:p>
            <a:pPr eaLnBrk="1" hangingPunct="1">
              <a:lnSpc>
                <a:spcPct val="80000"/>
              </a:lnSpc>
            </a:pPr>
            <a:r>
              <a:rPr lang="en-US" sz="1800" b="1" i="1" dirty="0" smtClean="0"/>
              <a:t>Information &amp; Decision Management Dept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i="1" dirty="0" smtClean="0"/>
              <a:t>West Texas A&amp;M University</a:t>
            </a:r>
            <a:br>
              <a:rPr lang="en-US" sz="1800" b="1" i="1" dirty="0" smtClean="0"/>
            </a:br>
            <a:endParaRPr lang="en-US" sz="1800" b="1" i="1" dirty="0" smtClean="0"/>
          </a:p>
          <a:p>
            <a:pPr eaLnBrk="1" hangingPunct="1">
              <a:lnSpc>
                <a:spcPct val="80000"/>
              </a:lnSpc>
            </a:pPr>
            <a:r>
              <a:rPr lang="en-US" sz="1800" b="1" i="1" dirty="0" smtClean="0">
                <a:hlinkClick r:id="rId2"/>
              </a:rPr>
              <a:t>mjafar@mail.wtamu.edu</a:t>
            </a:r>
            <a:endParaRPr lang="en-US" sz="1800" b="1" i="1" dirty="0" smtClean="0"/>
          </a:p>
          <a:p>
            <a:pPr eaLnBrk="1" hangingPunct="1">
              <a:lnSpc>
                <a:spcPct val="80000"/>
              </a:lnSpc>
            </a:pPr>
            <a:r>
              <a:rPr lang="en-US" sz="1800" b="1" i="1" dirty="0" smtClean="0">
                <a:hlinkClick r:id="rId3"/>
              </a:rPr>
              <a:t>randerson@mail.wtamu.edu</a:t>
            </a:r>
            <a:endParaRPr lang="en-US" sz="1800" b="1" i="1" dirty="0" smtClean="0"/>
          </a:p>
          <a:p>
            <a:pPr eaLnBrk="1" hangingPunct="1">
              <a:lnSpc>
                <a:spcPct val="80000"/>
              </a:lnSpc>
            </a:pPr>
            <a:r>
              <a:rPr lang="en-US" sz="1800" b="1" i="1" dirty="0" smtClean="0">
                <a:hlinkClick r:id="rId2"/>
              </a:rPr>
              <a:t>aabdullat@mail.wtamu.edu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762000" y="549303"/>
          <a:ext cx="7239000" cy="6156297"/>
        </p:xfrm>
        <a:graphic>
          <a:graphicData uri="http://schemas.openxmlformats.org/presentationml/2006/ole">
            <p:oleObj spid="_x0000_s25601" name="Visio" r:id="rId3" imgW="6579108" imgH="5594299" progId="Visio.Drawing.11">
              <p:embed/>
            </p:oleObj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62580"/>
            <a:ext cx="883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smtClean="0"/>
              <a:t>DBI Scenario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Chart 1"/>
          <p:cNvPicPr>
            <a:picLocks noChangeArrowheads="1"/>
          </p:cNvPicPr>
          <p:nvPr/>
        </p:nvPicPr>
        <p:blipFill>
          <a:blip r:embed="rId2"/>
          <a:srcRect b="-24"/>
          <a:stretch>
            <a:fillRect/>
          </a:stretch>
        </p:blipFill>
        <p:spPr bwMode="auto">
          <a:xfrm>
            <a:off x="1524000" y="76200"/>
            <a:ext cx="6172200" cy="2933700"/>
          </a:xfrm>
          <a:prstGeom prst="rect">
            <a:avLst/>
          </a:prstGeom>
          <a:noFill/>
        </p:spPr>
      </p:pic>
      <p:pic>
        <p:nvPicPr>
          <p:cNvPr id="51201" name="Chart 2"/>
          <p:cNvPicPr>
            <a:picLocks noChangeArrowheads="1"/>
          </p:cNvPicPr>
          <p:nvPr/>
        </p:nvPicPr>
        <p:blipFill>
          <a:blip r:embed="rId3"/>
          <a:srcRect b="-117"/>
          <a:stretch>
            <a:fillRect/>
          </a:stretch>
        </p:blipFill>
        <p:spPr bwMode="auto">
          <a:xfrm>
            <a:off x="1524000" y="3505200"/>
            <a:ext cx="6172200" cy="2857500"/>
          </a:xfrm>
          <a:prstGeom prst="rect">
            <a:avLst/>
          </a:prstGeom>
          <a:noFill/>
        </p:spPr>
      </p:pic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1981200" y="3009900"/>
            <a:ext cx="5257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Arial" pitchFamily="34" charset="0"/>
              </a:rPr>
              <a:t>Figure 6: SE Linux, Simple Query Request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pitchFamily="34" charset="0"/>
            </a:endParaRP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1562100" y="6450568"/>
            <a:ext cx="6096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Arial" pitchFamily="34" charset="0"/>
              </a:rPr>
              <a:t>Figure 7: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Arial" pitchFamily="34" charset="0"/>
              </a:rPr>
              <a:t>Redhat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Arial" pitchFamily="34" charset="0"/>
              </a:rPr>
              <a:t> Simple Query Request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762000" y="549303"/>
          <a:ext cx="7239000" cy="6156297"/>
        </p:xfrm>
        <a:graphic>
          <a:graphicData uri="http://schemas.openxmlformats.org/presentationml/2006/ole">
            <p:oleObj spid="_x0000_s26626" name="Visio" r:id="rId3" imgW="6579108" imgH="5594299" progId="Visio.Drawing.11">
              <p:embed/>
            </p:oleObj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62580"/>
            <a:ext cx="883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smtClean="0"/>
              <a:t>DBI Scenario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Chart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62100" y="76200"/>
            <a:ext cx="6096000" cy="2895600"/>
          </a:xfrm>
          <a:prstGeom prst="rect">
            <a:avLst/>
          </a:prstGeom>
          <a:noFill/>
        </p:spPr>
      </p:pic>
      <p:pic>
        <p:nvPicPr>
          <p:cNvPr id="52225" name="Chart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62100" y="3429000"/>
            <a:ext cx="6096000" cy="2971800"/>
          </a:xfrm>
          <a:prstGeom prst="rect">
            <a:avLst/>
          </a:prstGeom>
          <a:noFill/>
        </p:spPr>
      </p:pic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1371600" y="3048000"/>
            <a:ext cx="6477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Arial" pitchFamily="34" charset="0"/>
              </a:rPr>
              <a:t>Figure 8: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Arial" pitchFamily="34" charset="0"/>
              </a:rPr>
              <a:t>SE Linux, Insert, Update, Delete Transaction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pitchFamily="34" charset="0"/>
            </a:endParaRP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1848671" y="6412468"/>
            <a:ext cx="55228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Arial" pitchFamily="34" charset="0"/>
              </a:rPr>
              <a:t>Figure 9: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Arial" pitchFamily="34" charset="0"/>
              </a:rPr>
              <a:t>Redhat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Arial" pitchFamily="34" charset="0"/>
              </a:rPr>
              <a:t> Insert, Update, Delete Transaction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and 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Multi-tiered, HTTP based applications suffer from the inability of the HTTP protocol to propagate meaningful error and status information from a back-end tier, such as the data tier, to the presentation tier – the web client.  </a:t>
            </a:r>
          </a:p>
          <a:p>
            <a:r>
              <a:rPr lang="en-US" dirty="0" smtClean="0"/>
              <a:t>Web clients communicate with a web server only. </a:t>
            </a:r>
          </a:p>
          <a:p>
            <a:r>
              <a:rPr lang="en-US" dirty="0" smtClean="0"/>
              <a:t>Standards for communicating server status information to the client were defined as static status-codes ranging from 1XX to 5XX by W3C protocol including the classic “404 Not Found” status-code (RFC-2616, 1999, HTTP 1.1).  These values are numeric and hard coded. </a:t>
            </a:r>
          </a:p>
          <a:p>
            <a:r>
              <a:rPr lang="en-US" dirty="0" smtClean="0"/>
              <a:t>Status Codes are not extensible to allow for the encoding of status information from a back-end tier such as a database server.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and 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appliance framework allows performance engineers to focus on the task at hand.  Tests can be replicated, reconfigured and reproduced in a matter of minutes through the graphical user interface of the appliance. </a:t>
            </a:r>
            <a:endParaRPr lang="en-US" dirty="0" smtClean="0"/>
          </a:p>
          <a:p>
            <a:pPr>
              <a:buNone/>
            </a:pPr>
            <a:r>
              <a:rPr lang="en-US" sz="1400" dirty="0" smtClean="0"/>
              <a:t> 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appliance </a:t>
            </a:r>
            <a:r>
              <a:rPr lang="en-US" dirty="0" smtClean="0"/>
              <a:t>framework </a:t>
            </a:r>
            <a:r>
              <a:rPr lang="en-US" dirty="0" smtClean="0"/>
              <a:t>transforms the job of the performance engineer from a programmer to that of a test designer and analyzer. </a:t>
            </a:r>
            <a:endParaRPr lang="en-US" dirty="0" smtClean="0"/>
          </a:p>
          <a:p>
            <a:pPr>
              <a:buNone/>
            </a:pPr>
            <a:endParaRPr lang="en-US" sz="1400" dirty="0" smtClean="0"/>
          </a:p>
          <a:p>
            <a:r>
              <a:rPr lang="en-US" dirty="0" smtClean="0"/>
              <a:t>Automatic testing exposed the limitations of the HTTP protocol in propagating third-tier status codes such as database connection timeouts, deadlocks and violations as HTTP header information to the web-client </a:t>
            </a:r>
            <a:r>
              <a:rPr lang="en-US" dirty="0" smtClean="0"/>
              <a:t>for interpretation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 and Observations</a:t>
            </a:r>
            <a:br>
              <a:rPr lang="en-US" dirty="0" smtClean="0"/>
            </a:br>
            <a:r>
              <a:rPr lang="en-US" dirty="0" smtClean="0"/>
              <a:t>Our </a:t>
            </a:r>
            <a:r>
              <a:rPr lang="en-US" dirty="0" err="1" smtClean="0"/>
              <a:t>Kludgy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2000" dirty="0" smtClean="0"/>
              <a:t>Propagating remote tier errors to the client, reported as a special category of HTTP error code that is not within the range of our experiment codes. 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50" y="1371600"/>
            <a:ext cx="4287838" cy="52578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en-US" sz="1200" b="1" dirty="0" smtClean="0"/>
              <a:t>#!/</a:t>
            </a:r>
            <a:r>
              <a:rPr lang="en-US" sz="1200" b="1" dirty="0" err="1" smtClean="0"/>
              <a:t>usr</a:t>
            </a:r>
            <a:r>
              <a:rPr lang="en-US" sz="1200" b="1" dirty="0" smtClean="0"/>
              <a:t>/bin/</a:t>
            </a:r>
            <a:r>
              <a:rPr lang="en-US" sz="1200" b="1" dirty="0" err="1" smtClean="0"/>
              <a:t>perl</a:t>
            </a:r>
            <a:r>
              <a:rPr lang="en-US" sz="1200" b="1" dirty="0" smtClean="0"/>
              <a:t> </a:t>
            </a:r>
          </a:p>
          <a:p>
            <a:pPr>
              <a:buNone/>
            </a:pPr>
            <a:r>
              <a:rPr lang="en-US" sz="1200" b="1" dirty="0" smtClean="0"/>
              <a:t>use strict;</a:t>
            </a:r>
          </a:p>
          <a:p>
            <a:pPr>
              <a:buNone/>
            </a:pPr>
            <a:r>
              <a:rPr lang="en-US" sz="1200" b="1" dirty="0" smtClean="0"/>
              <a:t>use DBI();</a:t>
            </a:r>
          </a:p>
          <a:p>
            <a:pPr>
              <a:buNone/>
            </a:pPr>
            <a:r>
              <a:rPr lang="en-US" sz="1200" b="1" dirty="0" smtClean="0"/>
              <a:t>………</a:t>
            </a:r>
          </a:p>
          <a:p>
            <a:pPr>
              <a:buNone/>
            </a:pPr>
            <a:r>
              <a:rPr lang="en-US" sz="1200" b="1" dirty="0" smtClean="0"/>
              <a:t>if(my $x = DBI::err) {</a:t>
            </a:r>
          </a:p>
          <a:p>
            <a:pPr>
              <a:buNone/>
            </a:pPr>
            <a:r>
              <a:rPr lang="en-US" sz="1200" b="1" dirty="0" smtClean="0"/>
              <a:t>   my $y = DBI::</a:t>
            </a:r>
            <a:r>
              <a:rPr lang="en-US" sz="1200" b="1" dirty="0" err="1" smtClean="0"/>
              <a:t>errstr</a:t>
            </a:r>
            <a:r>
              <a:rPr lang="en-US" sz="1200" b="1" dirty="0" smtClean="0"/>
              <a:t>;</a:t>
            </a:r>
          </a:p>
          <a:p>
            <a:pPr>
              <a:buNone/>
            </a:pPr>
            <a:r>
              <a:rPr lang="en-US" sz="1200" b="1" dirty="0" smtClean="0"/>
              <a:t>   </a:t>
            </a:r>
            <a:r>
              <a:rPr lang="en-US" sz="1200" b="1" dirty="0" err="1" smtClean="0"/>
              <a:t>responseBack</a:t>
            </a:r>
            <a:r>
              <a:rPr lang="en-US" sz="1200" b="1" dirty="0" smtClean="0"/>
              <a:t>(501, "$x $y DBI Error");</a:t>
            </a:r>
          </a:p>
          <a:p>
            <a:pPr>
              <a:buNone/>
            </a:pPr>
            <a:r>
              <a:rPr lang="en-US" sz="1200" b="1" dirty="0" smtClean="0"/>
              <a:t>}</a:t>
            </a:r>
          </a:p>
          <a:p>
            <a:pPr>
              <a:buNone/>
            </a:pPr>
            <a:r>
              <a:rPr lang="en-US" sz="1200" b="1" dirty="0" smtClean="0"/>
              <a:t>sub </a:t>
            </a:r>
            <a:r>
              <a:rPr lang="en-US" sz="1200" b="1" dirty="0" err="1" smtClean="0"/>
              <a:t>responseBack</a:t>
            </a:r>
            <a:r>
              <a:rPr lang="en-US" sz="1200" b="1" dirty="0" smtClean="0"/>
              <a:t> {</a:t>
            </a:r>
          </a:p>
          <a:p>
            <a:pPr>
              <a:buNone/>
            </a:pPr>
            <a:r>
              <a:rPr lang="en-US" sz="1200" b="1" dirty="0" smtClean="0"/>
              <a:t>   my $err = 501;</a:t>
            </a:r>
          </a:p>
          <a:p>
            <a:pPr>
              <a:buNone/>
            </a:pPr>
            <a:r>
              <a:rPr lang="en-US" sz="1200" b="1" dirty="0" smtClean="0"/>
              <a:t>   my $message =</a:t>
            </a:r>
          </a:p>
          <a:p>
            <a:pPr>
              <a:buNone/>
            </a:pPr>
            <a:r>
              <a:rPr lang="en-US" sz="1200" b="1" dirty="0" smtClean="0"/>
              <a:t>     "Connection to Database Failed";</a:t>
            </a:r>
          </a:p>
          <a:p>
            <a:pPr>
              <a:buNone/>
            </a:pPr>
            <a:r>
              <a:rPr lang="en-US" sz="1200" b="1" dirty="0" smtClean="0"/>
              <a:t>     my $results = "$err  $message";</a:t>
            </a:r>
          </a:p>
          <a:p>
            <a:pPr>
              <a:buNone/>
            </a:pPr>
            <a:r>
              <a:rPr lang="en-US" sz="1200" b="1" dirty="0" smtClean="0"/>
              <a:t>     if(@_){</a:t>
            </a:r>
          </a:p>
          <a:p>
            <a:pPr>
              <a:buNone/>
            </a:pPr>
            <a:r>
              <a:rPr lang="en-US" sz="1200" b="1" dirty="0" smtClean="0"/>
              <a:t>       ($err, $message, $results) = @_;</a:t>
            </a:r>
          </a:p>
          <a:p>
            <a:pPr>
              <a:buNone/>
            </a:pPr>
            <a:r>
              <a:rPr lang="en-US" sz="1200" b="1" dirty="0" smtClean="0"/>
              <a:t>     }</a:t>
            </a:r>
          </a:p>
          <a:p>
            <a:pPr>
              <a:buNone/>
            </a:pPr>
            <a:r>
              <a:rPr lang="en-US" sz="1200" b="1" dirty="0" smtClean="0"/>
              <a:t>    print("status: $err $message\n"); </a:t>
            </a:r>
          </a:p>
          <a:p>
            <a:pPr>
              <a:buNone/>
            </a:pPr>
            <a:r>
              <a:rPr lang="en-US" sz="1200" b="1" dirty="0" smtClean="0"/>
              <a:t>    print("content-type: text/html\n\n");</a:t>
            </a:r>
          </a:p>
          <a:p>
            <a:pPr>
              <a:buNone/>
            </a:pPr>
            <a:r>
              <a:rPr lang="en-US" sz="1200" b="1" dirty="0" smtClean="0"/>
              <a:t>    print("&lt;html&gt;\n");</a:t>
            </a:r>
            <a:br>
              <a:rPr lang="en-US" sz="1200" b="1" dirty="0" smtClean="0"/>
            </a:br>
            <a:r>
              <a:rPr lang="en-US" sz="1200" b="1" dirty="0" smtClean="0"/>
              <a:t>……………………….</a:t>
            </a:r>
          </a:p>
          <a:p>
            <a:pPr>
              <a:buNone/>
            </a:pPr>
            <a:r>
              <a:rPr lang="en-US" sz="1200" b="1" dirty="0" smtClean="0"/>
              <a:t>    print("&lt;/html&gt;\n");</a:t>
            </a:r>
          </a:p>
          <a:p>
            <a:pPr>
              <a:buNone/>
            </a:pPr>
            <a:r>
              <a:rPr lang="en-US" sz="1200" b="1" dirty="0" smtClean="0"/>
              <a:t>    exit;</a:t>
            </a:r>
          </a:p>
          <a:p>
            <a:pPr>
              <a:buNone/>
            </a:pPr>
            <a:r>
              <a:rPr lang="en-US" sz="1200" b="1" dirty="0" smtClean="0"/>
              <a:t>}</a:t>
            </a:r>
          </a:p>
          <a:p>
            <a:pPr>
              <a:buNone/>
            </a:pPr>
            <a:endParaRPr lang="en-U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sz="4400" smtClean="0"/>
              <a:t>Questions?</a:t>
            </a:r>
          </a:p>
        </p:txBody>
      </p:sp>
      <p:sp>
        <p:nvSpPr>
          <p:cNvPr id="2150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4800" smtClean="0">
                <a:solidFill>
                  <a:schemeClr val="tx2"/>
                </a:solidFill>
              </a:rPr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LAMP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Appliance Framework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Test Scenarios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Test Results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Summary and observations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762000" y="549303"/>
          <a:ext cx="7239000" cy="6156297"/>
        </p:xfrm>
        <a:graphic>
          <a:graphicData uri="http://schemas.openxmlformats.org/presentationml/2006/ole">
            <p:oleObj spid="_x0000_s29698" name="Visio" r:id="rId3" imgW="6579108" imgH="5594299" progId="Visio.Drawing.11">
              <p:embed/>
            </p:oleObj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62580"/>
            <a:ext cx="883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smtClean="0"/>
              <a:t>Web Interaction Scenario Scenario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LAMP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LAMP is an open source, web-based application solution stack.  It is comprised of 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(1) an operating system platform running </a:t>
            </a:r>
            <a:r>
              <a:rPr lang="en-US" sz="2400" dirty="0" smtClean="0">
                <a:solidFill>
                  <a:srgbClr val="00B050"/>
                </a:solidFill>
                <a:ea typeface="+mn-ea"/>
              </a:rPr>
              <a:t>Linux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b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(2) an </a:t>
            </a:r>
            <a:r>
              <a:rPr lang="en-US" sz="2400" dirty="0" smtClean="0">
                <a:solidFill>
                  <a:srgbClr val="00B050"/>
                </a:solidFill>
                <a:ea typeface="+mn-ea"/>
              </a:rPr>
              <a:t>Apache web server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b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(3) a </a:t>
            </a:r>
            <a:r>
              <a:rPr lang="en-US" sz="2400" dirty="0" err="1" smtClean="0">
                <a:solidFill>
                  <a:srgbClr val="00B050"/>
                </a:solidFill>
                <a:ea typeface="+mn-ea"/>
              </a:rPr>
              <a:t>MySQL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database management system, and </a:t>
            </a:r>
            <a:b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(4) a Dynamic Web Content Processor </a:t>
            </a:r>
            <a:r>
              <a:rPr lang="en-US" sz="2400" dirty="0" smtClean="0">
                <a:ea typeface="+mn-ea"/>
              </a:rPr>
              <a:t>language such as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smtClean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Perl,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smtClean="0">
                <a:solidFill>
                  <a:srgbClr val="00B050"/>
                </a:solidFill>
                <a:ea typeface="+mn-ea"/>
              </a:rPr>
              <a:t>Python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2400" dirty="0" smtClean="0">
                <a:solidFill>
                  <a:srgbClr val="00B050"/>
                </a:solidFill>
                <a:ea typeface="+mn-ea"/>
              </a:rPr>
              <a:t>PHP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scripting languages paired with its corresponding 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MySQL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Database Interface Module.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5" y="42863"/>
            <a:ext cx="8629650" cy="677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Users Test Configurations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scenario One (Pure CGI, No database Connectivity)</a:t>
            </a:r>
          </a:p>
          <a:p>
            <a:endParaRPr lang="en-US" sz="2800" dirty="0" smtClean="0"/>
          </a:p>
          <a:p>
            <a:r>
              <a:rPr lang="en-US" sz="2800" dirty="0" smtClean="0"/>
              <a:t>scenario Two (a Simple Database query)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Scenario</a:t>
            </a:r>
            <a:r>
              <a:rPr lang="en-US" sz="2800" i="1" dirty="0" smtClean="0"/>
              <a:t> Three (a Database Insert-Update-Delete Transaction)</a:t>
            </a: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726488" cy="5029200"/>
          </a:xfrm>
        </p:spPr>
        <p:txBody>
          <a:bodyPr/>
          <a:lstStyle/>
          <a:p>
            <a:pPr>
              <a:buNone/>
              <a:tabLst>
                <a:tab pos="914400" algn="l"/>
                <a:tab pos="1371600" algn="l"/>
              </a:tabLst>
            </a:pPr>
            <a:r>
              <a:rPr lang="en-US" i="1" dirty="0" smtClean="0">
                <a:solidFill>
                  <a:srgbClr val="00B0F0"/>
                </a:solidFill>
              </a:rPr>
              <a:t>For each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smtClean="0"/>
              <a:t>platform (SE Linux, </a:t>
            </a:r>
            <a:r>
              <a:rPr lang="en-US" dirty="0" err="1" smtClean="0"/>
              <a:t>Redhat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b="1" dirty="0" smtClean="0"/>
              <a:t>  </a:t>
            </a: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For each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smtClean="0"/>
              <a:t>language (Perl, Python, PHP),</a:t>
            </a:r>
            <a:br>
              <a:rPr lang="en-US" dirty="0" smtClean="0"/>
            </a:br>
            <a:r>
              <a:rPr lang="en-US" dirty="0" smtClean="0"/>
              <a:t>    	</a:t>
            </a:r>
            <a:r>
              <a:rPr lang="en-US" i="1" dirty="0" smtClean="0">
                <a:solidFill>
                  <a:srgbClr val="FF0000"/>
                </a:solidFill>
              </a:rPr>
              <a:t>For each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number of concurrent users 					(1,5,10,25,50,75,100,125,50)</a:t>
            </a:r>
          </a:p>
          <a:p>
            <a:pPr lvl="0">
              <a:buNone/>
              <a:tabLst>
                <a:tab pos="1371600" algn="l"/>
              </a:tabLst>
            </a:pPr>
            <a:r>
              <a:rPr lang="en-US" dirty="0" smtClean="0"/>
              <a:t>		configure a test,</a:t>
            </a:r>
          </a:p>
          <a:p>
            <a:pPr lvl="0">
              <a:buNone/>
              <a:tabLst>
                <a:tab pos="457200" algn="l"/>
                <a:tab pos="1371600" algn="l"/>
              </a:tabLst>
            </a:pPr>
            <a:r>
              <a:rPr lang="en-US" dirty="0" smtClean="0"/>
              <a:t>			perform and monitor a test</a:t>
            </a:r>
          </a:p>
          <a:p>
            <a:pPr lvl="0">
              <a:buNone/>
              <a:tabLst>
                <a:tab pos="1371600" algn="l"/>
              </a:tabLst>
            </a:pPr>
            <a:r>
              <a:rPr lang="en-US" dirty="0" smtClean="0"/>
              <a:t>		gather test results</a:t>
            </a:r>
          </a:p>
          <a:p>
            <a:pPr>
              <a:buNone/>
              <a:tabLst>
                <a:tab pos="914400" algn="l"/>
              </a:tabLst>
            </a:pPr>
            <a:r>
              <a:rPr lang="en-US" b="1" dirty="0" smtClean="0"/>
              <a:t>    	</a:t>
            </a:r>
            <a:r>
              <a:rPr lang="en-US" i="1" dirty="0" smtClean="0">
                <a:solidFill>
                  <a:srgbClr val="FF0000"/>
                </a:solidFill>
              </a:rPr>
              <a:t>End For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  <a:tabLst>
                <a:tab pos="914400" algn="l"/>
              </a:tabLst>
            </a:pPr>
            <a:r>
              <a:rPr lang="en-US" b="1" dirty="0" smtClean="0"/>
              <a:t>  	</a:t>
            </a: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End For</a:t>
            </a:r>
          </a:p>
          <a:p>
            <a:pPr lvl="0">
              <a:buNone/>
            </a:pPr>
            <a:r>
              <a:rPr lang="en-US" dirty="0" smtClean="0"/>
              <a:t>Tabulate, analyze and plot the average-page-response time for Perl, Python and PHP under a platform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End For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62580"/>
            <a:ext cx="883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smtClean="0"/>
              <a:t>Pure CGI Scenario</a:t>
            </a:r>
            <a:endParaRPr lang="en-US" sz="2800" dirty="0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914400" y="709521"/>
          <a:ext cx="7162800" cy="6054124"/>
        </p:xfrm>
        <a:graphic>
          <a:graphicData uri="http://schemas.openxmlformats.org/presentationml/2006/ole">
            <p:oleObj spid="_x0000_s2049" name="Visio" r:id="rId3" imgW="5893613" imgH="4982261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06" name="Chart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228600"/>
            <a:ext cx="6096000" cy="2895600"/>
          </a:xfrm>
          <a:prstGeom prst="rect">
            <a:avLst/>
          </a:prstGeom>
          <a:noFill/>
        </p:spPr>
      </p:pic>
      <p:pic>
        <p:nvPicPr>
          <p:cNvPr id="4105" name="Chart 2"/>
          <p:cNvPicPr>
            <a:picLocks noChangeArrowheads="1"/>
          </p:cNvPicPr>
          <p:nvPr/>
        </p:nvPicPr>
        <p:blipFill>
          <a:blip r:embed="rId3"/>
          <a:srcRect b="-117"/>
          <a:stretch>
            <a:fillRect/>
          </a:stretch>
        </p:blipFill>
        <p:spPr bwMode="auto">
          <a:xfrm>
            <a:off x="1676400" y="3657600"/>
            <a:ext cx="6096000" cy="2362200"/>
          </a:xfrm>
          <a:prstGeom prst="rect">
            <a:avLst/>
          </a:prstGeom>
          <a:noFill/>
        </p:spPr>
      </p:pic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8" name="Rectangle 12"/>
          <p:cNvSpPr>
            <a:spLocks noChangeAspect="1" noChangeArrowheads="1"/>
          </p:cNvSpPr>
          <p:nvPr/>
        </p:nvSpPr>
        <p:spPr bwMode="auto">
          <a:xfrm>
            <a:off x="1676400" y="3135868"/>
            <a:ext cx="5943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Arial" pitchFamily="34" charset="0"/>
              </a:rPr>
              <a:t>Figure 4: SE Linux, Dynamic Web Page Request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pitchFamily="34" charset="0"/>
            </a:endParaRP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1676400" y="6031468"/>
            <a:ext cx="6096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Verdana" pitchFamily="34" charset="0"/>
                <a:ea typeface="Calibri" pitchFamily="34" charset="0"/>
                <a:cs typeface="Arial" pitchFamily="34" charset="0"/>
              </a:rPr>
              <a:t>Figure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Arial" pitchFamily="34" charset="0"/>
              </a:rPr>
              <a:t> 5: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Arial" pitchFamily="34" charset="0"/>
              </a:rPr>
              <a:t>Redhat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Arial" pitchFamily="34" charset="0"/>
              </a:rPr>
              <a:t> Dynamic Web Page Request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4076</TotalTime>
  <Words>533</Words>
  <Application>Microsoft PowerPoint</Application>
  <PresentationFormat>On-screen Show (4:3)</PresentationFormat>
  <Paragraphs>88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Blends</vt:lpstr>
      <vt:lpstr>Visio</vt:lpstr>
      <vt:lpstr>Comparison of Dynamic Web Content Processing Language Performance  Under a LAMP Architecture </vt:lpstr>
      <vt:lpstr>Presentation Outline</vt:lpstr>
      <vt:lpstr>Slide 3</vt:lpstr>
      <vt:lpstr>What is LAMP</vt:lpstr>
      <vt:lpstr>Slide 5</vt:lpstr>
      <vt:lpstr>Concurrent Users Test Configurations</vt:lpstr>
      <vt:lpstr>Test Configuration</vt:lpstr>
      <vt:lpstr>Slide 8</vt:lpstr>
      <vt:lpstr>Slide 9</vt:lpstr>
      <vt:lpstr>Slide 10</vt:lpstr>
      <vt:lpstr>Slide 11</vt:lpstr>
      <vt:lpstr>Slide 12</vt:lpstr>
      <vt:lpstr>Slide 13</vt:lpstr>
      <vt:lpstr>Summary and Observations</vt:lpstr>
      <vt:lpstr>Summary and Observations</vt:lpstr>
      <vt:lpstr>Summary and Observations Our Kludgy</vt:lpstr>
      <vt:lpstr>Questions?</vt:lpstr>
    </vt:vector>
  </TitlesOfParts>
  <Company>WTAMU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Methodology to Assess HTTP Server Scalability and Performance </dc:title>
  <dc:creator>Musa</dc:creator>
  <cp:lastModifiedBy> </cp:lastModifiedBy>
  <cp:revision>263</cp:revision>
  <dcterms:created xsi:type="dcterms:W3CDTF">2005-04-23T01:59:00Z</dcterms:created>
  <dcterms:modified xsi:type="dcterms:W3CDTF">2008-11-07T22:15:22Z</dcterms:modified>
</cp:coreProperties>
</file>