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57" r:id="rId3"/>
    <p:sldId id="284" r:id="rId4"/>
    <p:sldId id="285" r:id="rId5"/>
    <p:sldId id="286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298" r:id="rId18"/>
    <p:sldId id="299" r:id="rId19"/>
    <p:sldId id="300" r:id="rId20"/>
    <p:sldId id="301" r:id="rId21"/>
    <p:sldId id="302" r:id="rId22"/>
    <p:sldId id="282" r:id="rId23"/>
    <p:sldId id="283" r:id="rId24"/>
  </p:sldIdLst>
  <p:sldSz cx="9144000" cy="6858000" type="screen4x3"/>
  <p:notesSz cx="6858000" cy="9144000"/>
  <p:custDataLst>
    <p:tags r:id="rId2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1" autoAdjust="0"/>
    <p:restoredTop sz="94667" autoAdjust="0"/>
  </p:normalViewPr>
  <p:slideViewPr>
    <p:cSldViewPr>
      <p:cViewPr varScale="1">
        <p:scale>
          <a:sx n="75" d="100"/>
          <a:sy n="75" d="100"/>
        </p:scale>
        <p:origin x="-100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964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2800"/>
            </a:pPr>
            <a:r>
              <a:rPr lang="en-US" sz="2800"/>
              <a:t>Electronic Health Records</a:t>
            </a:r>
            <a:r>
              <a:rPr lang="en-US" sz="2800" baseline="0"/>
              <a:t> (EHR) </a:t>
            </a:r>
            <a:endParaRPr lang="en-US" sz="2800"/>
          </a:p>
        </c:rich>
      </c:tx>
      <c:layout/>
    </c:title>
    <c:plotArea>
      <c:layout/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Val val="1"/>
            <c:showLeaderLines val="1"/>
          </c:dLbls>
          <c:cat>
            <c:strRef>
              <c:f>Sheet1!$A$2:$A$4</c:f>
              <c:strCache>
                <c:ptCount val="3"/>
                <c:pt idx="0">
                  <c:v>Yes</c:v>
                </c:pt>
                <c:pt idx="1">
                  <c:v>No </c:v>
                </c:pt>
                <c:pt idx="2">
                  <c:v>Considering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9.5</c:v>
                </c:pt>
                <c:pt idx="1">
                  <c:v>85.7</c:v>
                </c:pt>
                <c:pt idx="2">
                  <c:v>4.8</c:v>
                </c:pt>
              </c:numCache>
            </c:numRef>
          </c:val>
        </c:ser>
        <c:firstSliceAng val="0"/>
      </c:pieChart>
    </c:plotArea>
    <c:legend>
      <c:legendPos val="r"/>
      <c:layout/>
      <c:txPr>
        <a:bodyPr/>
        <a:lstStyle/>
        <a:p>
          <a:pPr>
            <a:defRPr sz="2400"/>
          </a:pPr>
          <a:endParaRPr lang="en-U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Use of Sensing Devices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27674365704286968"/>
          <c:y val="0.10185185185185186"/>
          <c:w val="0.53888888888888919"/>
          <c:h val="0.89814814814814814"/>
        </c:manualLayout>
      </c:layout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800"/>
                </a:pPr>
                <a:endParaRPr lang="en-US"/>
              </a:p>
            </c:txPr>
            <c:showVal val="1"/>
          </c:dLbls>
          <c:cat>
            <c:strRef>
              <c:f>Sheet1!$A$21:$A$22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Sheet1!$B$21:$B$22</c:f>
              <c:numCache>
                <c:formatCode>General</c:formatCode>
                <c:ptCount val="2"/>
                <c:pt idx="0">
                  <c:v>76</c:v>
                </c:pt>
                <c:pt idx="1">
                  <c:v>24</c:v>
                </c:pt>
              </c:numCache>
            </c:numRef>
          </c:val>
        </c:ser>
        <c:dLbls>
          <c:showVal val="1"/>
        </c:dLbls>
        <c:firstSliceAng val="0"/>
      </c:pieChart>
    </c:plotArea>
    <c:legend>
      <c:legendPos val="r"/>
      <c:layout/>
      <c:txPr>
        <a:bodyPr/>
        <a:lstStyle/>
        <a:p>
          <a:pPr>
            <a:defRPr sz="2400"/>
          </a:pPr>
          <a:endParaRPr lang="en-US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Types of Electronic Monitoring</a:t>
            </a:r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cat>
            <c:strRef>
              <c:f>Sheet2!$A$3:$A$7</c:f>
              <c:strCache>
                <c:ptCount val="5"/>
                <c:pt idx="0">
                  <c:v>Motion Sensors</c:v>
                </c:pt>
                <c:pt idx="1">
                  <c:v>Electronic Tracking</c:v>
                </c:pt>
                <c:pt idx="2">
                  <c:v>Prescription Reminders</c:v>
                </c:pt>
                <c:pt idx="3">
                  <c:v>Anti-wandering doors</c:v>
                </c:pt>
                <c:pt idx="4">
                  <c:v>Anti-Fall</c:v>
                </c:pt>
              </c:strCache>
            </c:strRef>
          </c:cat>
          <c:val>
            <c:numRef>
              <c:f>Sheet2!$B$3:$B$7</c:f>
              <c:numCache>
                <c:formatCode>General</c:formatCode>
                <c:ptCount val="5"/>
                <c:pt idx="0">
                  <c:v>18</c:v>
                </c:pt>
                <c:pt idx="1">
                  <c:v>11</c:v>
                </c:pt>
                <c:pt idx="2">
                  <c:v>2</c:v>
                </c:pt>
                <c:pt idx="3">
                  <c:v>60</c:v>
                </c:pt>
                <c:pt idx="4">
                  <c:v>4</c:v>
                </c:pt>
              </c:numCache>
            </c:numRef>
          </c:val>
        </c:ser>
        <c:shape val="box"/>
        <c:axId val="98048640"/>
        <c:axId val="98054528"/>
        <c:axId val="0"/>
      </c:bar3DChart>
      <c:catAx>
        <c:axId val="98048640"/>
        <c:scaling>
          <c:orientation val="minMax"/>
        </c:scaling>
        <c:axPos val="b"/>
        <c:tickLblPos val="nextTo"/>
        <c:crossAx val="98054528"/>
        <c:crosses val="autoZero"/>
        <c:auto val="1"/>
        <c:lblAlgn val="ctr"/>
        <c:lblOffset val="100"/>
      </c:catAx>
      <c:valAx>
        <c:axId val="98054528"/>
        <c:scaling>
          <c:orientation val="minMax"/>
        </c:scaling>
        <c:axPos val="l"/>
        <c:majorGridlines/>
        <c:numFmt formatCode="General" sourceLinked="1"/>
        <c:tickLblPos val="nextTo"/>
        <c:crossAx val="98048640"/>
        <c:crosses val="autoZero"/>
        <c:crossBetween val="between"/>
      </c:valAx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2800"/>
            </a:pPr>
            <a:r>
              <a:rPr lang="en-US" sz="2800"/>
              <a:t>Wireless Response Buttons</a:t>
            </a:r>
          </a:p>
        </c:rich>
      </c:tx>
      <c:layout/>
    </c:title>
    <c:plotArea>
      <c:layout/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800"/>
                </a:pPr>
                <a:endParaRPr lang="en-US"/>
              </a:p>
            </c:txPr>
            <c:showVal val="1"/>
            <c:showLeaderLines val="1"/>
          </c:dLbls>
          <c:cat>
            <c:strRef>
              <c:f>[Book1]Sheet2!$A$22:$A$23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[Book1]Sheet2!$B$22:$B$23</c:f>
              <c:numCache>
                <c:formatCode>General</c:formatCode>
                <c:ptCount val="2"/>
                <c:pt idx="0">
                  <c:v>76</c:v>
                </c:pt>
                <c:pt idx="1">
                  <c:v>24</c:v>
                </c:pt>
              </c:numCache>
            </c:numRef>
          </c:val>
        </c:ser>
        <c:firstSliceAng val="0"/>
      </c:pieChart>
    </c:plotArea>
    <c:legend>
      <c:legendPos val="r"/>
      <c:layout/>
      <c:txPr>
        <a:bodyPr/>
        <a:lstStyle/>
        <a:p>
          <a:pPr>
            <a:defRPr sz="2000"/>
          </a:pPr>
          <a:endParaRPr lang="en-US"/>
        </a:p>
      </c:txPr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pieChart>
        <c:varyColors val="1"/>
        <c:ser>
          <c:idx val="0"/>
          <c:order val="0"/>
          <c:dPt>
            <c:idx val="0"/>
            <c:explosion val="14"/>
          </c:dPt>
          <c:dLbls>
            <c:txPr>
              <a:bodyPr/>
              <a:lstStyle/>
              <a:p>
                <a:pPr>
                  <a:defRPr sz="1800"/>
                </a:pPr>
                <a:endParaRPr lang="en-US"/>
              </a:p>
            </c:txPr>
            <c:showVal val="1"/>
            <c:showLeaderLines val="1"/>
          </c:dLbls>
          <c:cat>
            <c:strRef>
              <c:f>Sheet3!$A$3:$A$7</c:f>
              <c:strCache>
                <c:ptCount val="5"/>
                <c:pt idx="0">
                  <c:v>Never</c:v>
                </c:pt>
                <c:pt idx="1">
                  <c:v>Less than 1 year</c:v>
                </c:pt>
                <c:pt idx="2">
                  <c:v>1 to 2 years</c:v>
                </c:pt>
                <c:pt idx="3">
                  <c:v>3 to 5 years</c:v>
                </c:pt>
                <c:pt idx="4">
                  <c:v>More than 5</c:v>
                </c:pt>
              </c:strCache>
            </c:strRef>
          </c:cat>
          <c:val>
            <c:numRef>
              <c:f>Sheet3!$B$3:$B$7</c:f>
              <c:numCache>
                <c:formatCode>General</c:formatCode>
                <c:ptCount val="5"/>
                <c:pt idx="0">
                  <c:v>38</c:v>
                </c:pt>
                <c:pt idx="1">
                  <c:v>5</c:v>
                </c:pt>
                <c:pt idx="2">
                  <c:v>19</c:v>
                </c:pt>
                <c:pt idx="3">
                  <c:v>14</c:v>
                </c:pt>
                <c:pt idx="4">
                  <c:v>24</c:v>
                </c:pt>
              </c:numCache>
            </c:numRef>
          </c:val>
        </c:ser>
        <c:firstSliceAng val="0"/>
      </c:pieChart>
    </c:plotArea>
    <c:legend>
      <c:legendPos val="r"/>
      <c:layout/>
      <c:txPr>
        <a:bodyPr/>
        <a:lstStyle/>
        <a:p>
          <a:pPr>
            <a:defRPr sz="1800"/>
          </a:pPr>
          <a:endParaRPr lang="en-US"/>
        </a:p>
      </c:txPr>
    </c:legend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cat>
            <c:strRef>
              <c:f>Sheet4!$A$3:$A$8</c:f>
              <c:strCache>
                <c:ptCount val="6"/>
                <c:pt idx="0">
                  <c:v>Cost</c:v>
                </c:pt>
                <c:pt idx="1">
                  <c:v>User Unfriendly</c:v>
                </c:pt>
                <c:pt idx="2">
                  <c:v>Facility Infrastructure</c:v>
                </c:pt>
                <c:pt idx="3">
                  <c:v>Lack of Training</c:v>
                </c:pt>
                <c:pt idx="4">
                  <c:v>Provider Resistance</c:v>
                </c:pt>
                <c:pt idx="5">
                  <c:v>ALL of the above</c:v>
                </c:pt>
              </c:strCache>
            </c:strRef>
          </c:cat>
          <c:val>
            <c:numRef>
              <c:f>Sheet4!$B$3:$B$8</c:f>
              <c:numCache>
                <c:formatCode>General</c:formatCode>
                <c:ptCount val="6"/>
                <c:pt idx="0">
                  <c:v>71</c:v>
                </c:pt>
                <c:pt idx="1">
                  <c:v>33</c:v>
                </c:pt>
                <c:pt idx="2">
                  <c:v>24</c:v>
                </c:pt>
                <c:pt idx="3">
                  <c:v>24</c:v>
                </c:pt>
                <c:pt idx="4">
                  <c:v>19</c:v>
                </c:pt>
                <c:pt idx="5">
                  <c:v>10</c:v>
                </c:pt>
              </c:numCache>
            </c:numRef>
          </c:val>
        </c:ser>
        <c:shape val="box"/>
        <c:axId val="97924992"/>
        <c:axId val="97926528"/>
        <c:axId val="0"/>
      </c:bar3DChart>
      <c:catAx>
        <c:axId val="97924992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97926528"/>
        <c:crosses val="autoZero"/>
        <c:auto val="1"/>
        <c:lblAlgn val="ctr"/>
        <c:lblOffset val="100"/>
      </c:catAx>
      <c:valAx>
        <c:axId val="97926528"/>
        <c:scaling>
          <c:orientation val="minMax"/>
        </c:scaling>
        <c:axPos val="l"/>
        <c:majorGridlines/>
        <c:numFmt formatCode="General" sourceLinked="1"/>
        <c:tickLblPos val="nextTo"/>
        <c:crossAx val="97924992"/>
        <c:crosses val="autoZero"/>
        <c:crossBetween val="between"/>
      </c:valAx>
    </c:plotArea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cat>
            <c:strRef>
              <c:f>Sheet5!$A$3:$A$7</c:f>
              <c:strCache>
                <c:ptCount val="5"/>
                <c:pt idx="0">
                  <c:v>None</c:v>
                </c:pt>
                <c:pt idx="1">
                  <c:v>Clinical Leader</c:v>
                </c:pt>
                <c:pt idx="2">
                  <c:v>Administrative Leader</c:v>
                </c:pt>
                <c:pt idx="3">
                  <c:v>Training after adoption</c:v>
                </c:pt>
                <c:pt idx="4">
                  <c:v>Employee Participation</c:v>
                </c:pt>
              </c:strCache>
            </c:strRef>
          </c:cat>
          <c:val>
            <c:numRef>
              <c:f>Sheet5!$B$3:$B$7</c:f>
              <c:numCache>
                <c:formatCode>General</c:formatCode>
                <c:ptCount val="5"/>
                <c:pt idx="0">
                  <c:v>48</c:v>
                </c:pt>
                <c:pt idx="1">
                  <c:v>19</c:v>
                </c:pt>
                <c:pt idx="2">
                  <c:v>19</c:v>
                </c:pt>
                <c:pt idx="3">
                  <c:v>10</c:v>
                </c:pt>
                <c:pt idx="4">
                  <c:v>12</c:v>
                </c:pt>
              </c:numCache>
            </c:numRef>
          </c:val>
        </c:ser>
        <c:shape val="box"/>
        <c:axId val="104453632"/>
        <c:axId val="104716544"/>
        <c:axId val="0"/>
      </c:bar3DChart>
      <c:catAx>
        <c:axId val="104453632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04716544"/>
        <c:crosses val="autoZero"/>
        <c:auto val="1"/>
        <c:lblAlgn val="ctr"/>
        <c:lblOffset val="100"/>
      </c:catAx>
      <c:valAx>
        <c:axId val="104716544"/>
        <c:scaling>
          <c:orientation val="minMax"/>
        </c:scaling>
        <c:axPos val="l"/>
        <c:majorGridlines/>
        <c:numFmt formatCode="General" sourceLinked="1"/>
        <c:tickLblPos val="nextTo"/>
        <c:crossAx val="104453632"/>
        <c:crosses val="autoZero"/>
        <c:crossBetween val="between"/>
      </c:valAx>
    </c:plotArea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8DB960-2B76-49A4-B4DC-4E752D1B98C4}" type="datetimeFigureOut">
              <a:rPr lang="en-US" smtClean="0"/>
              <a:pPr/>
              <a:t>11/6/2008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C0730A-D9D0-4B64-B15A-CC5DED52011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4038599"/>
            <a:ext cx="9144000" cy="1930879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4111751"/>
            <a:ext cx="1371600" cy="1776953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accent4">
                  <a:lumMod val="20000"/>
                  <a:lumOff val="80000"/>
                </a:schemeClr>
              </a:gs>
              <a:gs pos="100000">
                <a:schemeClr val="tx1"/>
              </a:gs>
            </a:gsLst>
            <a:lin ang="10800000" scaled="1"/>
            <a:tileRect/>
          </a:gra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371600" y="4111751"/>
            <a:ext cx="7772400" cy="1776953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371600" y="4191000"/>
            <a:ext cx="7467600" cy="1066800"/>
          </a:xfrm>
        </p:spPr>
        <p:txBody>
          <a:bodyPr anchor="b">
            <a:normAutofit/>
          </a:bodyPr>
          <a:lstStyle>
            <a:lvl1pPr>
              <a:defRPr sz="4400" cap="none" baseline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5257800"/>
            <a:ext cx="7467600" cy="609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40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233160"/>
            <a:ext cx="1752600" cy="32004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algn="l">
              <a:defRPr sz="1400">
                <a:solidFill>
                  <a:schemeClr val="bg2"/>
                </a:solidFill>
              </a:defRPr>
            </a:lvl1pPr>
          </a:lstStyle>
          <a:p>
            <a:fld id="{DA480A42-1B47-4A74-9A1D-F67E9D003F15}" type="datetimeFigureOut">
              <a:rPr lang="en-US" smtClean="0"/>
              <a:pPr/>
              <a:t>11/6/2008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200399" y="6233160"/>
            <a:ext cx="4752393" cy="320040"/>
          </a:xfrm>
          <a:prstGeom prst="rect">
            <a:avLst/>
          </a:prstGeom>
        </p:spPr>
        <p:txBody>
          <a:bodyPr anchor="b" anchorCtr="0"/>
          <a:lstStyle>
            <a:lvl1pPr algn="r"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6233160"/>
            <a:ext cx="838200" cy="320040"/>
          </a:xfrm>
          <a:prstGeom prst="rect">
            <a:avLst/>
          </a:prstGeom>
        </p:spPr>
        <p:txBody>
          <a:bodyPr anchor="b" anchorCtr="0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024F9E6-8BD1-4849-86DE-3CD23B63DC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11/6/2008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Pr>
        <a:gradFill flip="none" rotWithShape="1">
          <a:gsLst>
            <a:gs pos="0">
              <a:schemeClr val="accent3">
                <a:lumMod val="60000"/>
                <a:lumOff val="40000"/>
              </a:schemeClr>
            </a:gs>
            <a:gs pos="50000">
              <a:schemeClr val="accent3">
                <a:lumMod val="20000"/>
                <a:lumOff val="80000"/>
              </a:schemeClr>
            </a:gs>
            <a:gs pos="100000">
              <a:schemeClr val="bg1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8823960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8915400" y="533400"/>
            <a:ext cx="228600" cy="6324600"/>
          </a:xfrm>
          <a:prstGeom prst="rect">
            <a:avLst/>
          </a:prstGeom>
          <a:solidFill>
            <a:schemeClr val="tx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533400"/>
          </a:xfrm>
          <a:prstGeom prst="rect">
            <a:avLst/>
          </a:prstGeom>
          <a:gradFill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accent4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0800000" scaled="1"/>
          </a:gra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11/6/2008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762000" y="1600200"/>
            <a:ext cx="8004048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11/6/2008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620000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371600" cy="99060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accent4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tx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 anchor="ctr" anchorCtr="0"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11/6/2008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7620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768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11/6/2008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7620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768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762000" y="1752600"/>
            <a:ext cx="3886200" cy="640080"/>
          </a:xfrm>
          <a:solidFill>
            <a:schemeClr val="accent3"/>
          </a:solidFill>
        </p:spPr>
        <p:txBody>
          <a:bodyPr rtlCol="0" anchor="ctr"/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76800" y="1752600"/>
            <a:ext cx="3886200" cy="640080"/>
          </a:xfrm>
          <a:solidFill>
            <a:schemeClr val="accent3"/>
          </a:solidFill>
        </p:spPr>
        <p:txBody>
          <a:bodyPr rtlCol="0" anchor="ctr"/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11/6/2008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11/6/2008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11/6/2008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762000" y="1600200"/>
            <a:ext cx="1600200" cy="4495800"/>
          </a:xfrm>
          <a:solidFill>
            <a:schemeClr val="accent3"/>
          </a:solidFill>
          <a:ln w="50800" cap="sq" cmpd="dbl" algn="ctr">
            <a:noFill/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438400" y="1600200"/>
            <a:ext cx="6324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11/6/2008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1600" y="5486400"/>
            <a:ext cx="7543800" cy="685800"/>
          </a:xfrm>
        </p:spPr>
        <p:txBody>
          <a:bodyPr/>
          <a:lstStyle>
            <a:lvl1pPr marL="0" indent="0">
              <a:buFontTx/>
              <a:buNone/>
              <a:defRPr sz="1700">
                <a:solidFill>
                  <a:schemeClr val="tx2"/>
                </a:solidFill>
              </a:defRPr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0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0" y="4658868"/>
            <a:ext cx="1371600" cy="713232"/>
          </a:xfrm>
          <a:prstGeom prst="rect">
            <a:avLst/>
          </a:prstGeom>
          <a:gradFill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accent4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0800000" scaled="1"/>
          </a:gra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371600" y="4658868"/>
            <a:ext cx="7772400" cy="713232"/>
          </a:xfrm>
          <a:prstGeom prst="rect">
            <a:avLst/>
          </a:prstGeom>
          <a:solidFill>
            <a:schemeClr val="tx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4675516"/>
            <a:ext cx="7543800" cy="658483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71600" y="0"/>
            <a:ext cx="7772400" cy="4568952"/>
          </a:xfr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11/6/2008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60000"/>
                <a:lumOff val="40000"/>
              </a:schemeClr>
            </a:gs>
            <a:gs pos="50000">
              <a:schemeClr val="accent3">
                <a:lumMod val="20000"/>
                <a:lumOff val="80000"/>
              </a:schemeClr>
            </a:gs>
            <a:gs pos="100000">
              <a:schemeClr val="bg1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762000" y="381000"/>
            <a:ext cx="8001000" cy="11430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765048" y="1600200"/>
            <a:ext cx="80010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533400" cy="685800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accent4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33400" y="0"/>
            <a:ext cx="8610600" cy="228600"/>
          </a:xfrm>
          <a:prstGeom prst="rect">
            <a:avLst/>
          </a:prstGeom>
          <a:solidFill>
            <a:schemeClr val="tx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1" name="Date Placeholder 27"/>
          <p:cNvSpPr>
            <a:spLocks noGrp="1"/>
          </p:cNvSpPr>
          <p:nvPr>
            <p:ph type="dt" sz="half" idx="2"/>
          </p:nvPr>
        </p:nvSpPr>
        <p:spPr>
          <a:xfrm>
            <a:off x="1371600" y="6233160"/>
            <a:ext cx="1752600" cy="32004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algn="l">
              <a:defRPr sz="1400">
                <a:solidFill>
                  <a:schemeClr val="bg2"/>
                </a:solidFill>
              </a:defRPr>
            </a:lvl1pPr>
          </a:lstStyle>
          <a:p>
            <a:fld id="{DA480A42-1B47-4A74-9A1D-F67E9D003F15}" type="datetimeFigureOut">
              <a:rPr lang="en-US" smtClean="0"/>
              <a:pPr/>
              <a:t>11/6/2008</a:t>
            </a:fld>
            <a:endParaRPr lang="en-US"/>
          </a:p>
        </p:txBody>
      </p:sp>
      <p:sp>
        <p:nvSpPr>
          <p:cNvPr id="2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200399" y="6233160"/>
            <a:ext cx="4752393" cy="32004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algn="r">
              <a:defRPr sz="14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5" name="Slide Number Placeholder 28"/>
          <p:cNvSpPr>
            <a:spLocks noGrp="1"/>
          </p:cNvSpPr>
          <p:nvPr>
            <p:ph type="sldNum" sz="quarter" idx="4"/>
          </p:nvPr>
        </p:nvSpPr>
        <p:spPr>
          <a:xfrm>
            <a:off x="8001000" y="6233160"/>
            <a:ext cx="838200" cy="32004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>
              <a:defRPr sz="1400">
                <a:solidFill>
                  <a:schemeClr val="bg2"/>
                </a:solidFill>
              </a:defRPr>
            </a:lvl1pPr>
          </a:lstStyle>
          <a:p>
            <a:fld id="{4024F9E6-8BD1-4849-86DE-3CD23B63DC4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random/>
  </p:transition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tx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tx2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tx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tx2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tx2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4648200"/>
            <a:ext cx="7772400" cy="10668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FFC000"/>
                </a:solidFill>
              </a:rPr>
              <a:t>Incorporation of Information Technology into Assisted Health Care:  An Empirical Study</a:t>
            </a:r>
            <a:endParaRPr lang="en-US" sz="3600" dirty="0">
              <a:solidFill>
                <a:srgbClr val="FFC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867400"/>
            <a:ext cx="7467600" cy="609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Michelle Delmonico and Bruce White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Results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533400" y="1447800"/>
          <a:ext cx="79248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rand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of Sensing Devices</a:t>
            </a:r>
            <a:endParaRPr lang="en-US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609600" y="1600200"/>
          <a:ext cx="7786687" cy="37099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rand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762000" y="609600"/>
          <a:ext cx="8004175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rand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sz="quarter" idx="4294967295"/>
          </p:nvPr>
        </p:nvGraphicFramePr>
        <p:xfrm>
          <a:off x="1" y="457200"/>
          <a:ext cx="91440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rand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457200" y="1524000"/>
          <a:ext cx="82296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Budgeting for Technology</a:t>
            </a:r>
            <a:endParaRPr lang="en-US" dirty="0"/>
          </a:p>
        </p:txBody>
      </p:sp>
    </p:spTree>
  </p:cSld>
  <p:clrMapOvr>
    <a:masterClrMapping/>
  </p:clrMapOvr>
  <p:transition>
    <p:rand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Barriers to Implementing Technology</a:t>
            </a:r>
            <a:endParaRPr lang="en-US" dirty="0"/>
          </a:p>
        </p:txBody>
      </p:sp>
      <p:graphicFrame>
        <p:nvGraphicFramePr>
          <p:cNvPr id="3" name="Chart 2"/>
          <p:cNvGraphicFramePr/>
          <p:nvPr/>
        </p:nvGraphicFramePr>
        <p:xfrm>
          <a:off x="533400" y="1600200"/>
          <a:ext cx="81534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rand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Strategies</a:t>
            </a:r>
            <a:endParaRPr lang="en-US" dirty="0"/>
          </a:p>
        </p:txBody>
      </p:sp>
      <p:graphicFrame>
        <p:nvGraphicFramePr>
          <p:cNvPr id="3" name="Chart 2"/>
          <p:cNvGraphicFramePr/>
          <p:nvPr/>
        </p:nvGraphicFramePr>
        <p:xfrm>
          <a:off x="304800" y="1447800"/>
          <a:ext cx="85344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rand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Positive:</a:t>
            </a:r>
          </a:p>
          <a:p>
            <a:pPr lvl="1"/>
            <a:r>
              <a:rPr lang="en-US" sz="3600" dirty="0" smtClean="0"/>
              <a:t>High adoption rate of various sensors</a:t>
            </a:r>
          </a:p>
          <a:p>
            <a:pPr lvl="2"/>
            <a:r>
              <a:rPr lang="en-US" sz="3200" dirty="0" smtClean="0"/>
              <a:t>Anti-wandering doors</a:t>
            </a:r>
          </a:p>
          <a:p>
            <a:pPr lvl="2"/>
            <a:r>
              <a:rPr lang="en-US" sz="3200" dirty="0" smtClean="0"/>
              <a:t>Wireless devices (pendants, etc.)</a:t>
            </a:r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</p:spTree>
  </p:cSld>
  <p:clrMapOvr>
    <a:masterClrMapping/>
  </p:clrMapOvr>
  <p:transition>
    <p:rand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87% have not looked at electronic health records</a:t>
            </a:r>
          </a:p>
          <a:p>
            <a:r>
              <a:rPr lang="en-US" dirty="0" smtClean="0"/>
              <a:t>76% do not have strategic plans for implementing technology</a:t>
            </a:r>
          </a:p>
          <a:p>
            <a:r>
              <a:rPr lang="en-US" dirty="0" smtClean="0"/>
              <a:t>38% have NEVER budgeted for information technologies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Negatives</a:t>
            </a:r>
            <a:endParaRPr lang="en-US" dirty="0"/>
          </a:p>
        </p:txBody>
      </p:sp>
    </p:spTree>
  </p:cSld>
  <p:clrMapOvr>
    <a:masterClrMapping/>
  </p:clrMapOvr>
  <p:transition>
    <p:rand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71% say ‘cost’ is the biggest barrier to bringing technology solutions in to assisted living facilities</a:t>
            </a:r>
          </a:p>
          <a:p>
            <a:r>
              <a:rPr lang="en-US" dirty="0" smtClean="0"/>
              <a:t>52% have ‘anti-wandering’ doors</a:t>
            </a:r>
          </a:p>
          <a:p>
            <a:endParaRPr lang="en-US" dirty="0" smtClean="0"/>
          </a:p>
          <a:p>
            <a:r>
              <a:rPr lang="en-US" dirty="0" smtClean="0"/>
              <a:t>(Many of these results are in general agreement with other studies, include CAST – the Center for Aging Services Technologies)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 expected</a:t>
            </a:r>
            <a:endParaRPr lang="en-US" dirty="0"/>
          </a:p>
        </p:txBody>
      </p:sp>
    </p:spTree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IS/IT pervades almost everything</a:t>
            </a:r>
          </a:p>
          <a:p>
            <a:r>
              <a:rPr lang="en-US" dirty="0" smtClean="0"/>
              <a:t>In healthcare, IT does ‘everything’ from electronic health records to computer guided surgery.</a:t>
            </a:r>
          </a:p>
          <a:p>
            <a:endParaRPr lang="en-US" dirty="0" smtClean="0"/>
          </a:p>
          <a:p>
            <a:r>
              <a:rPr lang="en-US" dirty="0" smtClean="0"/>
              <a:t>This paper investigates technology adoption in assisted living healthcare facilities.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Overview</a:t>
            </a:r>
            <a:endParaRPr lang="en-US" dirty="0"/>
          </a:p>
        </p:txBody>
      </p:sp>
    </p:spTree>
  </p:cSld>
  <p:clrMapOvr>
    <a:masterClrMapping/>
  </p:clrMapOvr>
  <p:transition>
    <p:rand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This was an initial study</a:t>
            </a:r>
          </a:p>
          <a:p>
            <a:r>
              <a:rPr lang="en-US" dirty="0" smtClean="0"/>
              <a:t>We selected two eastern states</a:t>
            </a:r>
          </a:p>
          <a:p>
            <a:r>
              <a:rPr lang="en-US" dirty="0" smtClean="0"/>
              <a:t>We had a fairly low response rate</a:t>
            </a:r>
          </a:p>
          <a:p>
            <a:r>
              <a:rPr lang="en-US" dirty="0" smtClean="0"/>
              <a:t>We found it hard to get the surveys to the right persons and to have them fill it out</a:t>
            </a:r>
          </a:p>
          <a:p>
            <a:r>
              <a:rPr lang="en-US" dirty="0" smtClean="0"/>
              <a:t>We think this does establish an early ‘baseline’ and that assisted living facilities will continue to adopt technologies as the ‘baby boomers’ need care.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Observations</a:t>
            </a:r>
            <a:endParaRPr lang="en-US" dirty="0"/>
          </a:p>
        </p:txBody>
      </p:sp>
    </p:spTree>
  </p:cSld>
  <p:clrMapOvr>
    <a:masterClrMapping/>
  </p:clrMapOvr>
  <p:transition>
    <p:rand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would like to try this again – with more states and more respondents</a:t>
            </a:r>
          </a:p>
          <a:p>
            <a:r>
              <a:rPr lang="en-US" dirty="0" smtClean="0"/>
              <a:t>We would also like to interview technology adoption leaders in assisted living facilities for a ‘qualitative’ view of the information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Directions</a:t>
            </a:r>
            <a:endParaRPr lang="en-US" dirty="0"/>
          </a:p>
        </p:txBody>
      </p:sp>
    </p:spTree>
  </p:cSld>
  <p:clrMapOvr>
    <a:masterClrMapping/>
  </p:clrMapOvr>
  <p:transition>
    <p:rand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0" y="381000"/>
            <a:ext cx="8001000" cy="2895600"/>
          </a:xfrm>
        </p:spPr>
        <p:txBody>
          <a:bodyPr>
            <a:normAutofit/>
          </a:bodyPr>
          <a:lstStyle/>
          <a:p>
            <a:r>
              <a:rPr lang="en-US" dirty="0" smtClean="0"/>
              <a:t>Questions, Comments,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Suggestions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  <p:transition>
    <p:rand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you!!!</a:t>
            </a:r>
            <a:endParaRPr lang="en-US" dirty="0"/>
          </a:p>
        </p:txBody>
      </p:sp>
    </p:spTree>
  </p:cSld>
  <p:clrMapOvr>
    <a:masterClrMapping/>
  </p:clrMapOvr>
  <p:transition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main author is Michelle (Merrill) Delmonico.  At the time this was written, Michelle was an MBA student at Quinnipiac University in Hamden, CT.  Michelle has worked in healthcare.</a:t>
            </a:r>
          </a:p>
          <a:p>
            <a:r>
              <a:rPr lang="en-US" dirty="0" smtClean="0"/>
              <a:t>The secondary author is Bruce White, Professor of Information Systems Management at Quinnipiac University. Michelle started this study as an independent study at Quinnipiac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authors</a:t>
            </a:r>
            <a:endParaRPr lang="en-US" dirty="0"/>
          </a:p>
        </p:txBody>
      </p:sp>
    </p:spTree>
  </p:cSld>
  <p:clrMapOvr>
    <a:masterClrMapping/>
  </p:clrMapOvr>
  <p:transition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authors developed a questionnaire that was sent to over 100 assisted living facilities in Pennsylvania and Connecticut.  </a:t>
            </a:r>
          </a:p>
          <a:p>
            <a:r>
              <a:rPr lang="en-US" dirty="0" smtClean="0"/>
              <a:t>The questionnaire was distributed by paper / standard mail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study</a:t>
            </a:r>
            <a:endParaRPr lang="en-US" dirty="0"/>
          </a:p>
        </p:txBody>
      </p:sp>
    </p:spTree>
  </p:cSld>
  <p:clrMapOvr>
    <a:masterClrMapping/>
  </p:clrMapOvr>
  <p:transition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found early on that assisted living facilities might be in the ‘backwater’ of IT adoption and use.  Where a similar survey of acute care hospitals was distributed using ‘</a:t>
            </a:r>
            <a:r>
              <a:rPr lang="en-US" dirty="0" err="1" smtClean="0"/>
              <a:t>SurveyMonkey</a:t>
            </a:r>
            <a:r>
              <a:rPr lang="en-US" dirty="0" smtClean="0"/>
              <a:t>’, we found few assisted living facilities with websites or with easily findable e-mail addresses.</a:t>
            </a:r>
          </a:p>
          <a:p>
            <a:r>
              <a:rPr lang="en-US" dirty="0" smtClean="0"/>
              <a:t>Thus, the paper surveys were distributed addressed to ‘administrator’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study </a:t>
            </a:r>
            <a:r>
              <a:rPr lang="en-US" sz="3200" dirty="0" smtClean="0"/>
              <a:t>continued</a:t>
            </a:r>
            <a:endParaRPr lang="en-US" dirty="0"/>
          </a:p>
        </p:txBody>
      </p:sp>
    </p:spTree>
  </p:cSld>
  <p:clrMapOvr>
    <a:masterClrMapping/>
  </p:clrMapOvr>
  <p:transition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questionnaire had 15 questions.</a:t>
            </a:r>
          </a:p>
          <a:p>
            <a:r>
              <a:rPr lang="en-US" dirty="0" smtClean="0"/>
              <a:t>Some questions:</a:t>
            </a:r>
          </a:p>
          <a:p>
            <a:pPr lvl="1"/>
            <a:r>
              <a:rPr lang="en-US" dirty="0" smtClean="0"/>
              <a:t>Does your facility utilize electronic health records?</a:t>
            </a:r>
          </a:p>
          <a:p>
            <a:pPr lvl="1"/>
            <a:r>
              <a:rPr lang="en-US" dirty="0" smtClean="0"/>
              <a:t>What types of monitoring and sensor devices are utilized?</a:t>
            </a:r>
          </a:p>
          <a:p>
            <a:pPr lvl="1"/>
            <a:r>
              <a:rPr lang="en-US" dirty="0" smtClean="0"/>
              <a:t>Do residents have wireless emergency response devices?</a:t>
            </a:r>
          </a:p>
          <a:p>
            <a:pPr lvl="1"/>
            <a:r>
              <a:rPr lang="en-US" dirty="0" smtClean="0"/>
              <a:t>Does your facility have any robotic assistance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Questionnaire</a:t>
            </a:r>
            <a:endParaRPr lang="en-US" dirty="0"/>
          </a:p>
        </p:txBody>
      </p:sp>
    </p:spTree>
  </p:cSld>
  <p:clrMapOvr>
    <a:masterClrMapping/>
  </p:clrMapOvr>
  <p:transition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533400" y="1600200"/>
            <a:ext cx="8232648" cy="4572000"/>
          </a:xfrm>
        </p:spPr>
        <p:txBody>
          <a:bodyPr>
            <a:normAutofit/>
          </a:bodyPr>
          <a:lstStyle/>
          <a:p>
            <a:r>
              <a:rPr lang="en-US" dirty="0" smtClean="0"/>
              <a:t>Does your facility have any web based software programs to enable providers, caregivers and/or family members to monitor residents? </a:t>
            </a:r>
          </a:p>
          <a:p>
            <a:r>
              <a:rPr lang="en-US" dirty="0" smtClean="0"/>
              <a:t>How important is adapting new or advanced technology to your facility?</a:t>
            </a:r>
          </a:p>
          <a:p>
            <a:r>
              <a:rPr lang="en-US" dirty="0" smtClean="0"/>
              <a:t>How frequently is the pursuit of advanced or new technologies discussed at board/management facility meetings?</a:t>
            </a:r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- continued</a:t>
            </a:r>
            <a:endParaRPr lang="en-US" dirty="0"/>
          </a:p>
        </p:txBody>
      </p:sp>
    </p:spTree>
  </p:cSld>
  <p:clrMapOvr>
    <a:masterClrMapping/>
  </p:clrMapOvr>
  <p:transition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Does your facility have a strategic plan for implementing advanced or new technologies to improve resident care?</a:t>
            </a:r>
          </a:p>
          <a:p>
            <a:r>
              <a:rPr lang="en-US" dirty="0" smtClean="0"/>
              <a:t>For how long has your facility planned and budgeted financial resources for the purchase of advanced or new technologies?</a:t>
            </a:r>
          </a:p>
          <a:p>
            <a:r>
              <a:rPr lang="en-US" dirty="0" smtClean="0"/>
              <a:t>What do you perceive to be the biggest barriers in implementing aging service Technologies?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- continued</a:t>
            </a:r>
            <a:endParaRPr lang="en-US" dirty="0"/>
          </a:p>
        </p:txBody>
      </p:sp>
    </p:spTree>
  </p:cSld>
  <p:clrMapOvr>
    <a:masterClrMapping/>
  </p:clrMapOvr>
  <p:transition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strategies have you employed to overcome the barriers to implementing aging service technologies?</a:t>
            </a:r>
          </a:p>
          <a:p>
            <a:r>
              <a:rPr lang="en-US" dirty="0" smtClean="0"/>
              <a:t>Are there any questions / suggestions /  concerns about implementing various technologies into assisted living facilities?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- continued</a:t>
            </a:r>
            <a:endParaRPr lang="en-US" dirty="0"/>
          </a:p>
        </p:txBody>
      </p:sp>
    </p:spTree>
  </p:cSld>
  <p:clrMapOvr>
    <a:masterClrMapping/>
  </p:clrMapOvr>
  <p:transition>
    <p:random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Incorporation of Information Technology into Assisted Health Care:  An Empirical Study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Overview&amp;quot;&quot;/&gt;&lt;property id=&quot;20307&quot; value=&quot;257&quot;/&gt;&lt;/object&gt;&lt;object type=&quot;3&quot; unique_id=&quot;10373&quot;&gt;&lt;property id=&quot;20148&quot; value=&quot;5&quot;/&gt;&lt;property id=&quot;20300&quot; value=&quot;Slide 22 - &amp;quot;Questions, Comments, &amp;#x0D;&amp;#x0A;&amp;amp;#x09;Suggestions?&amp;quot;&quot;/&gt;&lt;property id=&quot;20307&quot; value=&quot;282&quot;/&gt;&lt;/object&gt;&lt;object type=&quot;3&quot; unique_id=&quot;10374&quot;&gt;&lt;property id=&quot;20148&quot; value=&quot;5&quot;/&gt;&lt;property id=&quot;20300&quot; value=&quot;Slide 23 - &amp;quot;Thank you!!!&amp;quot;&quot;/&gt;&lt;property id=&quot;20307&quot; value=&quot;283&quot;/&gt;&lt;/object&gt;&lt;object type=&quot;3&quot; unique_id=&quot;10765&quot;&gt;&lt;property id=&quot;20148&quot; value=&quot;5&quot;/&gt;&lt;property id=&quot;20300&quot; value=&quot;Slide 3 - &amp;quot;The authors&amp;quot;&quot;/&gt;&lt;property id=&quot;20307&quot; value=&quot;284&quot;/&gt;&lt;/object&gt;&lt;object type=&quot;3&quot; unique_id=&quot;10766&quot;&gt;&lt;property id=&quot;20148&quot; value=&quot;5&quot;/&gt;&lt;property id=&quot;20300&quot; value=&quot;Slide 4 - &amp;quot;The study&amp;quot;&quot;/&gt;&lt;property id=&quot;20307&quot; value=&quot;285&quot;/&gt;&lt;/object&gt;&lt;object type=&quot;3&quot; unique_id=&quot;10767&quot;&gt;&lt;property id=&quot;20148&quot; value=&quot;5&quot;/&gt;&lt;property id=&quot;20300&quot; value=&quot;Slide 5 - &amp;quot;The study continued&amp;quot;&quot;/&gt;&lt;property id=&quot;20307&quot; value=&quot;286&quot;/&gt;&lt;/object&gt;&lt;object type=&quot;3&quot; unique_id=&quot;10768&quot;&gt;&lt;property id=&quot;20148&quot; value=&quot;5&quot;/&gt;&lt;property id=&quot;20300&quot; value=&quot;Slide 6 - &amp;quot;Questionnaire&amp;quot;&quot;/&gt;&lt;property id=&quot;20307&quot; value=&quot;287&quot;/&gt;&lt;/object&gt;&lt;object type=&quot;3&quot; unique_id=&quot;10769&quot;&gt;&lt;property id=&quot;20148&quot; value=&quot;5&quot;/&gt;&lt;property id=&quot;20300&quot; value=&quot;Slide 7 - &amp;quot;Questions - continued&amp;quot;&quot;/&gt;&lt;property id=&quot;20307&quot; value=&quot;288&quot;/&gt;&lt;/object&gt;&lt;object type=&quot;3&quot; unique_id=&quot;10770&quot;&gt;&lt;property id=&quot;20148&quot; value=&quot;5&quot;/&gt;&lt;property id=&quot;20300&quot; value=&quot;Slide 8 - &amp;quot;Questions - continued&amp;quot;&quot;/&gt;&lt;property id=&quot;20307&quot; value=&quot;289&quot;/&gt;&lt;/object&gt;&lt;object type=&quot;3&quot; unique_id=&quot;10771&quot;&gt;&lt;property id=&quot;20148&quot; value=&quot;5&quot;/&gt;&lt;property id=&quot;20300&quot; value=&quot;Slide 9 - &amp;quot;Questions - continued&amp;quot;&quot;/&gt;&lt;property id=&quot;20307&quot; value=&quot;290&quot;/&gt;&lt;/object&gt;&lt;object type=&quot;3&quot; unique_id=&quot;10824&quot;&gt;&lt;property id=&quot;20148&quot; value=&quot;5&quot;/&gt;&lt;property id=&quot;20300&quot; value=&quot;Slide 10 - &amp;quot;Our Results&amp;quot;&quot;/&gt;&lt;property id=&quot;20307&quot; value=&quot;291&quot;/&gt;&lt;/object&gt;&lt;object type=&quot;3&quot; unique_id=&quot;10825&quot;&gt;&lt;property id=&quot;20148&quot; value=&quot;5&quot;/&gt;&lt;property id=&quot;20300&quot; value=&quot;Slide 11 - &amp;quot;Use of Sensing Devices&amp;quot;&quot;/&gt;&lt;property id=&quot;20307&quot; value=&quot;292&quot;/&gt;&lt;/object&gt;&lt;object type=&quot;3&quot; unique_id=&quot;10826&quot;&gt;&lt;property id=&quot;20148&quot; value=&quot;5&quot;/&gt;&lt;property id=&quot;20300&quot; value=&quot;Slide 12&quot;/&gt;&lt;property id=&quot;20307&quot; value=&quot;293&quot;/&gt;&lt;/object&gt;&lt;object type=&quot;3&quot; unique_id=&quot;10827&quot;&gt;&lt;property id=&quot;20148&quot; value=&quot;5&quot;/&gt;&lt;property id=&quot;20300&quot; value=&quot;Slide 13&quot;/&gt;&lt;property id=&quot;20307&quot; value=&quot;294&quot;/&gt;&lt;/object&gt;&lt;object type=&quot;3&quot; unique_id=&quot;10947&quot;&gt;&lt;property id=&quot;20148&quot; value=&quot;5&quot;/&gt;&lt;property id=&quot;20300&quot; value=&quot;Slide 14 - &amp;quot;Budgeting for Technology&amp;quot;&quot;/&gt;&lt;property id=&quot;20307&quot; value=&quot;295&quot;/&gt;&lt;/object&gt;&lt;object type=&quot;3&quot; unique_id=&quot;11110&quot;&gt;&lt;property id=&quot;20148&quot; value=&quot;5&quot;/&gt;&lt;property id=&quot;20300&quot; value=&quot;Slide 15 - &amp;quot;Barriers to Implementing Technology&amp;quot;&quot;/&gt;&lt;property id=&quot;20307&quot; value=&quot;296&quot;/&gt;&lt;/object&gt;&lt;object type=&quot;3&quot; unique_id=&quot;11111&quot;&gt;&lt;property id=&quot;20148&quot; value=&quot;5&quot;/&gt;&lt;property id=&quot;20300&quot; value=&quot;Slide 16 - &amp;quot;Implementation Strategies&amp;quot;&quot;/&gt;&lt;property id=&quot;20307&quot; value=&quot;297&quot;/&gt;&lt;/object&gt;&lt;object type=&quot;3&quot; unique_id=&quot;11112&quot;&gt;&lt;property id=&quot;20148&quot; value=&quot;5&quot;/&gt;&lt;property id=&quot;20300&quot; value=&quot;Slide 17 - &amp;quot;Summary&amp;quot;&quot;/&gt;&lt;property id=&quot;20307&quot; value=&quot;298&quot;/&gt;&lt;/object&gt;&lt;object type=&quot;3&quot; unique_id=&quot;11113&quot;&gt;&lt;property id=&quot;20148&quot; value=&quot;5&quot;/&gt;&lt;property id=&quot;20300&quot; value=&quot;Slide 18 - &amp;quot;Negatives&amp;quot;&quot;/&gt;&lt;property id=&quot;20307&quot; value=&quot;299&quot;/&gt;&lt;/object&gt;&lt;object type=&quot;3&quot; unique_id=&quot;11114&quot;&gt;&lt;property id=&quot;20148&quot; value=&quot;5&quot;/&gt;&lt;property id=&quot;20300&quot; value=&quot;Slide 19 - &amp;quot;As expected&amp;quot;&quot;/&gt;&lt;property id=&quot;20307&quot; value=&quot;300&quot;/&gt;&lt;/object&gt;&lt;object type=&quot;3&quot; unique_id=&quot;11115&quot;&gt;&lt;property id=&quot;20148&quot; value=&quot;5&quot;/&gt;&lt;property id=&quot;20300&quot; value=&quot;Slide 20 - &amp;quot;Observations&amp;quot;&quot;/&gt;&lt;property id=&quot;20307&quot; value=&quot;301&quot;/&gt;&lt;/object&gt;&lt;object type=&quot;3&quot; unique_id=&quot;11116&quot;&gt;&lt;property id=&quot;20148&quot; value=&quot;5&quot;/&gt;&lt;property id=&quot;20300&quot; value=&quot;Slide 21 - &amp;quot;Directions&amp;quot;&quot;/&gt;&lt;property id=&quot;20307&quot; value=&quot;302&quot;/&gt;&lt;/object&gt;&lt;/object&gt;&lt;/object&gt;&lt;/database&gt;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amwork presentation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Teamwork presentation</Template>
  <TotalTime>155</TotalTime>
  <Words>634</Words>
  <Application>Microsoft Office PowerPoint</Application>
  <PresentationFormat>On-screen Show (4:3)</PresentationFormat>
  <Paragraphs>68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Teamwork presentation</vt:lpstr>
      <vt:lpstr>Incorporation of Information Technology into Assisted Health Care:  An Empirical Study</vt:lpstr>
      <vt:lpstr>Overview</vt:lpstr>
      <vt:lpstr>The authors</vt:lpstr>
      <vt:lpstr>The study</vt:lpstr>
      <vt:lpstr>The study continued</vt:lpstr>
      <vt:lpstr>Questionnaire</vt:lpstr>
      <vt:lpstr>Questions - continued</vt:lpstr>
      <vt:lpstr>Questions - continued</vt:lpstr>
      <vt:lpstr>Questions - continued</vt:lpstr>
      <vt:lpstr>Our Results</vt:lpstr>
      <vt:lpstr>Use of Sensing Devices</vt:lpstr>
      <vt:lpstr>Slide 12</vt:lpstr>
      <vt:lpstr>Slide 13</vt:lpstr>
      <vt:lpstr>Budgeting for Technology</vt:lpstr>
      <vt:lpstr>Barriers to Implementing Technology</vt:lpstr>
      <vt:lpstr>Implementation Strategies</vt:lpstr>
      <vt:lpstr>Summary</vt:lpstr>
      <vt:lpstr>Negatives</vt:lpstr>
      <vt:lpstr>As expected</vt:lpstr>
      <vt:lpstr>Observations</vt:lpstr>
      <vt:lpstr>Directions</vt:lpstr>
      <vt:lpstr>Questions, Comments,   Suggestions?</vt:lpstr>
      <vt:lpstr>Thank you!!!</vt:lpstr>
    </vt:vector>
  </TitlesOfParts>
  <Company>Quinnipiac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Virtual Teams:  Preparing students for Global IT Management</dc:title>
  <dc:creator>Bruce White</dc:creator>
  <cp:lastModifiedBy>Bruce White</cp:lastModifiedBy>
  <cp:revision>30</cp:revision>
  <dcterms:created xsi:type="dcterms:W3CDTF">2008-11-05T15:16:03Z</dcterms:created>
  <dcterms:modified xsi:type="dcterms:W3CDTF">2008-11-06T14:27:56Z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TC102282701033</vt:lpwstr>
  </property>
</Properties>
</file>