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301" r:id="rId3"/>
    <p:sldId id="302" r:id="rId4"/>
    <p:sldId id="303" r:id="rId5"/>
    <p:sldId id="282" r:id="rId6"/>
    <p:sldId id="333" r:id="rId7"/>
    <p:sldId id="262" r:id="rId8"/>
    <p:sldId id="283" r:id="rId9"/>
    <p:sldId id="312" r:id="rId10"/>
    <p:sldId id="257" r:id="rId11"/>
    <p:sldId id="284" r:id="rId12"/>
    <p:sldId id="313" r:id="rId13"/>
    <p:sldId id="329" r:id="rId14"/>
    <p:sldId id="285" r:id="rId15"/>
    <p:sldId id="314" r:id="rId16"/>
    <p:sldId id="264" r:id="rId17"/>
    <p:sldId id="287" r:id="rId18"/>
    <p:sldId id="316" r:id="rId19"/>
    <p:sldId id="265" r:id="rId20"/>
    <p:sldId id="305" r:id="rId21"/>
    <p:sldId id="304" r:id="rId22"/>
    <p:sldId id="306" r:id="rId23"/>
    <p:sldId id="315" r:id="rId24"/>
    <p:sldId id="307" r:id="rId25"/>
    <p:sldId id="289" r:id="rId26"/>
    <p:sldId id="317" r:id="rId27"/>
    <p:sldId id="266" r:id="rId28"/>
    <p:sldId id="291" r:id="rId29"/>
    <p:sldId id="318" r:id="rId30"/>
    <p:sldId id="267" r:id="rId31"/>
    <p:sldId id="292" r:id="rId32"/>
    <p:sldId id="319" r:id="rId33"/>
    <p:sldId id="290" r:id="rId34"/>
    <p:sldId id="293" r:id="rId35"/>
    <p:sldId id="320" r:id="rId36"/>
    <p:sldId id="268" r:id="rId37"/>
    <p:sldId id="269" r:id="rId38"/>
    <p:sldId id="294" r:id="rId39"/>
    <p:sldId id="321" r:id="rId40"/>
    <p:sldId id="270" r:id="rId41"/>
    <p:sldId id="295" r:id="rId42"/>
    <p:sldId id="322" r:id="rId43"/>
    <p:sldId id="271" r:id="rId44"/>
    <p:sldId id="296" r:id="rId45"/>
    <p:sldId id="323" r:id="rId46"/>
    <p:sldId id="272" r:id="rId47"/>
    <p:sldId id="273" r:id="rId48"/>
    <p:sldId id="297" r:id="rId49"/>
    <p:sldId id="274" r:id="rId50"/>
    <p:sldId id="275" r:id="rId51"/>
    <p:sldId id="298" r:id="rId52"/>
    <p:sldId id="324" r:id="rId53"/>
    <p:sldId id="276" r:id="rId54"/>
    <p:sldId id="299" r:id="rId55"/>
    <p:sldId id="280" r:id="rId56"/>
    <p:sldId id="281" r:id="rId57"/>
    <p:sldId id="309" r:id="rId58"/>
    <p:sldId id="332" r:id="rId59"/>
    <p:sldId id="330" r:id="rId60"/>
    <p:sldId id="328" r:id="rId61"/>
    <p:sldId id="327" r:id="rId62"/>
    <p:sldId id="310" r:id="rId63"/>
    <p:sldId id="311" r:id="rId64"/>
    <p:sldId id="326" r:id="rId65"/>
    <p:sldId id="325" r:id="rId66"/>
    <p:sldId id="334" r:id="rId67"/>
    <p:sldId id="277" r:id="rId68"/>
    <p:sldId id="278" r:id="rId69"/>
    <p:sldId id="279" r:id="rId70"/>
    <p:sldId id="261" r:id="rId7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58" autoAdjust="0"/>
  </p:normalViewPr>
  <p:slideViewPr>
    <p:cSldViewPr>
      <p:cViewPr>
        <p:scale>
          <a:sx n="100" d="100"/>
          <a:sy n="100" d="100"/>
        </p:scale>
        <p:origin x="-725" y="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5" d="100"/>
          <a:sy n="95" d="100"/>
        </p:scale>
        <p:origin x="-1747" y="-19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3.wmf"/><Relationship Id="rId1" Type="http://schemas.openxmlformats.org/officeDocument/2006/relationships/image" Target="../media/image38.wmf"/><Relationship Id="rId4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9.wmf"/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emf"/><Relationship Id="rId4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2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wmf"/><Relationship Id="rId7" Type="http://schemas.openxmlformats.org/officeDocument/2006/relationships/image" Target="../media/image23.e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Array Research: A Research Example V8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25B7A-12CA-4838-AC67-A359943EC137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(C) Ronald I. Frank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9572C-605C-4042-9139-73C22C2C13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Array Research: A Research Example V8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18295-3142-4162-AA59-4BFDF58D9970}" type="datetimeFigureOut">
              <a:rPr lang="en-US" smtClean="0"/>
              <a:pPr/>
              <a:t>11/3/2008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(C) Ronald I. Frank 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BD79F-81D2-4D65-9B2A-21D7A3A67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Array Research: A Research Example V8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A1849B1-63B4-475A-9AF2-27C660E8DD56}" type="datetime1">
              <a:rPr lang="en-US"/>
              <a:pPr/>
              <a:t>11/3/2008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(C) Ronald I. Frank 2008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A108D-0828-4067-A49C-34CFD4AC4879}" type="slidenum">
              <a:rPr lang="en-US"/>
              <a:pPr/>
              <a:t>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Header slide.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Observation, T</a:t>
            </a:r>
            <a:r>
              <a:rPr lang="en-US" baseline="30000" dirty="0" smtClean="0"/>
              <a:t>N  </a:t>
            </a:r>
            <a:r>
              <a:rPr lang="en-US" baseline="0" dirty="0" smtClean="0"/>
              <a:t> in terms of length one less (implies hierarchical structure), All scalars the same.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Dimension Scalars Are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&amp;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Canonical 1-D 1-Vector Array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detail “tree” [graph] of my research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Dimension Scalars Are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&amp;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Canonical 1-D 1-Vector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recursive derivation of the 0-D null array</a:t>
            </a:r>
            <a:r>
              <a:rPr lang="en-US" baseline="0" dirty="0" smtClean="0"/>
              <a:t> and the 1-D null Array.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Arrays are Made by Outer Product of 1-D k-Vectors &amp; The Algebra of Null Arrays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{2, 3} Array Structure Example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Algebra of Null Arrays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{2, 3} Array Structure Example</a:t>
            </a:r>
            <a:endParaRPr kumimoji="0" lang="en-US" sz="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detail “tree” [graph] of my research :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Arrays are Made by Outer Product of 1-D k-Vectors </a:t>
            </a:r>
            <a:endParaRPr kumimoji="0" lang="en-US" sz="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Array {2,3} by outer product, &amp; the null array shapes &amp; their algebra using simple polynomial algebra.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Title: Master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detail “tree” [graph] of my research – Title: Master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 equation, &amp; first try at catenation  [</a:t>
            </a:r>
            <a:r>
              <a:rPr lang="en-US" dirty="0" err="1" smtClean="0"/>
              <a:t>coefs</a:t>
            </a:r>
            <a:r>
              <a:rPr lang="en-US" dirty="0" smtClean="0"/>
              <a:t> are symmetric fns, therefore transposition invariant poly]  </a:t>
            </a:r>
            <a:r>
              <a:rPr lang="en-US" dirty="0" err="1" smtClean="0"/>
              <a:t>coefs</a:t>
            </a:r>
            <a:r>
              <a:rPr lang="en-US" dirty="0" smtClean="0"/>
              <a:t> sum over all combinations of N shape</a:t>
            </a:r>
            <a:r>
              <a:rPr lang="en-US" baseline="0" dirty="0" smtClean="0"/>
              <a:t> vector </a:t>
            </a:r>
            <a:r>
              <a:rPr lang="en-US" baseline="0" dirty="0" err="1" smtClean="0"/>
              <a:t>els</a:t>
            </a:r>
            <a:r>
              <a:rPr lang="en-US" baseline="0" dirty="0" smtClean="0"/>
              <a:t>, N-j at a  time. 2x3x4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Array Research: A Research Example V8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84C675D-0FCA-400F-8CB9-9D8715FDD215}" type="datetime1">
              <a:rPr lang="en-US"/>
              <a:pPr/>
              <a:t>11/3/2008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(C) Ronald I. Frank 2008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77C2B-0629-499C-9B95-2D1AB95FDE5E}" type="slidenum">
              <a:rPr lang="en-US"/>
              <a:pPr/>
              <a:t>2</a:t>
            </a:fld>
            <a:endParaRPr lang="en-US"/>
          </a:p>
        </p:txBody>
      </p:sp>
      <p:sp>
        <p:nvSpPr>
          <p:cNvPr id="839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TOC 1 of 3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array people, there was always a question: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come the dimension of an array did not affect the number of its cells?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Naive catenation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detail “tree” [graph] of my research – Naive catenation on the way to the law.</a:t>
            </a:r>
          </a:p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Naive catenation does not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Title: Analysis of a Catenation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detail “tree” [graph] of my research - Analysis of a Catenation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a Catenation Example: anti-glue must</a:t>
            </a:r>
            <a:r>
              <a:rPr lang="en-US" baseline="0" dirty="0" smtClean="0"/>
              <a:t> be subtracted.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Law of Catenation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detail “tree” [graph] of my research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Law of Catenation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Array Research: A Research Example V8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B79820-1E71-4C6F-8626-61FA9EB10D60}" type="datetime1">
              <a:rPr lang="en-US"/>
              <a:pPr/>
              <a:t>11/3/2008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(C) Ronald I. Frank 2008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9DAD2-98FE-48FA-98A3-FE31C5853A69}" type="slidenum">
              <a:rPr lang="en-US"/>
              <a:pPr/>
              <a:t>3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TOC 2 of 3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world egg crate example of catenation, &amp;</a:t>
            </a:r>
            <a:r>
              <a:rPr lang="en-US" baseline="0" dirty="0" smtClean="0"/>
              <a:t> the law.  This is also a property of our 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Title: Continuous Arrays.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detail “tree” [graph] of my research. - Continuous Arrays.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Continuous arrays are just</a:t>
            </a:r>
            <a:r>
              <a:rPr lang="en-US" baseline="0" dirty="0" smtClean="0"/>
              <a:t> like discrete arrays.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Title:  Negative length</a:t>
            </a:r>
            <a:r>
              <a:rPr lang="en-US" baseline="0" dirty="0" smtClean="0"/>
              <a:t> arrays.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detail “tree” [graph] of my research - Negative length</a:t>
            </a:r>
            <a:r>
              <a:rPr lang="en-US" baseline="0" dirty="0" smtClean="0"/>
              <a:t> arrays.  Dual view left out of this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Negative length</a:t>
            </a:r>
            <a:r>
              <a:rPr lang="en-US" baseline="0" dirty="0" smtClean="0"/>
              <a:t> arrays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Negative length</a:t>
            </a:r>
            <a:r>
              <a:rPr lang="en-US" baseline="0" dirty="0" smtClean="0"/>
              <a:t> array example &amp; a positive example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(or Imaginary) Length Arrays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detail “tree” [graph] of my research. 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(or Imaginary) Length Arrays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Array Research: A Research Example V8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BDBA357-3845-4D61-A9D5-28276420C0CE}" type="datetime1">
              <a:rPr lang="en-US"/>
              <a:pPr/>
              <a:t>11/3/2008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(C) Ronald I. Frank 2008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268B0-E52D-4C04-AD35-BB1669474B30}" type="slidenum">
              <a:rPr lang="en-US"/>
              <a:pPr/>
              <a:t>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TOC 3 of 3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(or Imaginary) Length Array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catenation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Fractional Dimension Arrays &amp; example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(The Square Root of a 1-Vector) – only the polynomial form.  Not the (different) shape vector form.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detail “tree” [graph] of my research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Fractional Dimension Arrays &amp; example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(The Square Root of a 1-Vector)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Fractional Dimension Arrays &amp; example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(The Square Root of a 1-Vector)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P(F(A)) = F(P(A)) 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Array Structure of Functions of Arrays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detail “tree” [graph] of my research.  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P(F(A)) = F(P(A)) 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Array Structure of Functions of Arrays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P(F(A)) = F(P(A)) 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Array Structure of Functions of Arrays  (general formula for general fractional exponent) INVOLVES INFINITY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DIMENSIONS.</a:t>
            </a:r>
          </a:p>
          <a:p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the polynomial form shown.  Not the (different) shape vector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P(F(A)) = F(P(A))  SQUARE ROOT EXAMPLE OF GENERAL ARRAY.  Two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examples of squares of arrays.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P(A)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 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Observation on “Defective” Arrays.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P(A)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(find roots).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Observation on “Defective” Arrays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“Tree” Flow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P(A)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(find roots).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About the Meaning of Array Representations –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Topology of Array 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detail “tree” [graph] of my research –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About the Meaning of Array Representations –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Topology of Array Structure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structure egg crate 2 picture examples of same structure.  Mapping to a torus: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array has same structure.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Catenation and the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 Bang (Alternative)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Catenation of 2 4-D arrays, symbolically, their polynomials, and the excess array poly summary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excess in detail and its interpretation as a 3-D space at</a:t>
            </a:r>
            <a:r>
              <a:rPr lang="en-US" baseline="0" dirty="0" smtClean="0"/>
              <a:t> an instant.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Appendix: Summary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Array Research: A Research Example V8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84C675D-0FCA-400F-8CB9-9D8715FDD215}" type="datetime1">
              <a:rPr lang="en-US"/>
              <a:pPr/>
              <a:t>11/3/2008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(C) Ronald I. Frank 2008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77C2B-0629-499C-9B95-2D1AB95FDE5E}" type="slidenum">
              <a:rPr lang="en-US"/>
              <a:pPr/>
              <a:t>58</a:t>
            </a:fld>
            <a:endParaRPr lang="en-US"/>
          </a:p>
        </p:txBody>
      </p:sp>
      <p:sp>
        <p:nvSpPr>
          <p:cNvPr id="839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Appendix: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Binomial Coefficients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Relationships: An array’s shape vector to its Array structure characteristic </a:t>
            </a:r>
            <a:r>
              <a:rPr lang="en-US" dirty="0" smtClean="0"/>
              <a:t>“polynomial” </a:t>
            </a:r>
            <a:r>
              <a:rPr lang="en-US" dirty="0" smtClean="0"/>
              <a:t>to its geometrical shape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polynomial is a polynomial FORM</a:t>
            </a:r>
            <a:r>
              <a:rPr lang="en-US" baseline="0" dirty="0" smtClean="0"/>
              <a:t> that follows </a:t>
            </a:r>
            <a:r>
              <a:rPr lang="en-US" baseline="0" smtClean="0"/>
              <a:t>polynomial algebra.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of the Binomial Theorem</a:t>
            </a:r>
            <a:r>
              <a:rPr lang="en-US" baseline="0" dirty="0" smtClean="0"/>
              <a:t> and some consequences.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Appendix: 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Binomial Coefficients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views of the coefficients.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views of the coefficients.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Appendix III: Some more on the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Coefficients of the polynomial square root.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coefficients of (1+X)</a:t>
            </a:r>
            <a:r>
              <a:rPr kumimoji="0" lang="en-US" sz="1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</a:t>
            </a:r>
            <a:endParaRPr kumimoji="0" lang="en-US" sz="10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Appendix IV: Some more detail on the catenation idea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alternate big bang.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Catenation of 2 4-D arrays, symbolically, their polynomials, and the excess array poly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Catenation of 2 4-D arrays, symbolically, their polynomials in more detail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Catenation of 2 4-D arrays, symbolically, their polynomials, and the excess array poly – the final form</a:t>
            </a:r>
            <a:endParaRPr kumimoji="0" lang="en-US" sz="1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detail “tree” [graph] of my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Title:  THE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Title: The Observation, &amp; Binomial 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detail “tree” [graph] of my research –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Title: The Observation, &amp; Binomial 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D79F-81D2-4D65-9B2A-21D7A3A670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V8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B628-E6FC-4D47-A1B0-15C05A586108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BCEB-6699-49BA-84B2-794D35DF3F8C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E94A-5F73-4D05-B679-85EDF854F6D2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A994-784E-43DE-81DB-7C38EFB0737C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0979-818E-4B65-85CE-08CCBE1DC66D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3A3C-BBC0-434E-86B2-4E54620E7102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25A-284F-4D6E-8BDA-A1D2209B9399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77E1-71E9-413A-9890-8C6AB7DFB9C5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640-2D06-4527-969C-D9030B2F72A5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143A-2C3C-4ADD-935A-7CE1B877596F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6AF9-6BAB-468B-83C1-044D81DB1465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D9ED-7052-4C77-BE2E-B0BD2DC0535E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5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5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6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7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7.png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7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7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78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82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83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AC9F-0FFF-474A-A88E-1A7B2F10D176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184C-92B4-489B-AC14-A7B0AA44CE1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3252" name="Text Box 2052"/>
          <p:cNvSpPr txBox="1">
            <a:spLocks noChangeArrowheads="1"/>
          </p:cNvSpPr>
          <p:nvPr/>
        </p:nvSpPr>
        <p:spPr bwMode="auto">
          <a:xfrm>
            <a:off x="6019800" y="3657600"/>
            <a:ext cx="2286000" cy="1600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</a:rPr>
              <a:t>Pace University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</a:rPr>
              <a:t>325 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</a:rPr>
              <a:t>Goldstein AC 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</a:rPr>
              <a:t>PVL</a:t>
            </a:r>
            <a:endParaRPr lang="en-US" sz="1400" b="1" dirty="0">
              <a:solidFill>
                <a:schemeClr val="tx2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Arial" pitchFamily="34" charset="0"/>
              </a:rPr>
              <a:t>&amp; </a:t>
            </a:r>
            <a:endParaRPr lang="en-US" sz="1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</a:rPr>
              <a:t>416A 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</a:rPr>
              <a:t>WP GC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err="1">
                <a:solidFill>
                  <a:schemeClr val="tx2"/>
                </a:solidFill>
                <a:latin typeface="Arial" pitchFamily="34" charset="0"/>
              </a:rPr>
              <a:t>rfrank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</a:rPr>
              <a:t> @ pace.edu</a:t>
            </a:r>
            <a:endParaRPr lang="en-US" sz="1400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53253" name="Rectangle 2053"/>
          <p:cNvSpPr>
            <a:spLocks noChangeArrowheads="1"/>
          </p:cNvSpPr>
          <p:nvPr/>
        </p:nvSpPr>
        <p:spPr bwMode="auto">
          <a:xfrm>
            <a:off x="5410200" y="762000"/>
            <a:ext cx="3581400" cy="19389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Array Research:</a:t>
            </a:r>
          </a:p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 A Research</a:t>
            </a:r>
          </a:p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 Example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53254" name="Rectangle 2054"/>
          <p:cNvSpPr>
            <a:spLocks noGrp="1" noChangeArrowheads="1"/>
          </p:cNvSpPr>
          <p:nvPr>
            <p:ph type="title" idx="4294967295"/>
          </p:nvPr>
        </p:nvSpPr>
        <p:spPr>
          <a:xfrm>
            <a:off x="6248400" y="2971800"/>
            <a:ext cx="1828800" cy="457200"/>
          </a:xfr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THE START</a:t>
            </a:r>
            <a:endParaRPr lang="en-US" dirty="0"/>
          </a:p>
        </p:txBody>
      </p:sp>
      <p:pic>
        <p:nvPicPr>
          <p:cNvPr id="53255" name="Picture 2055" descr="C:\DATA\0Canon\Work\338CANON\IMG_3872_crRIF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4724400" cy="472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E1F3-C96E-42C0-97F7-20912A427CC9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1867440" y="1371600"/>
          <a:ext cx="5371560" cy="737608"/>
        </p:xfrm>
        <a:graphic>
          <a:graphicData uri="http://schemas.openxmlformats.org/presentationml/2006/ole">
            <p:oleObj spid="_x0000_s8193" name="Equation" r:id="rId4" imgW="2057400" imgH="279360" progId="Equation.DSMT4">
              <p:embed/>
            </p:oleObj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925185" y="4343400"/>
          <a:ext cx="7228215" cy="1752600"/>
        </p:xfrm>
        <a:graphic>
          <a:graphicData uri="http://schemas.openxmlformats.org/presentationml/2006/ole">
            <p:oleObj spid="_x0000_s8195" name="Equation" r:id="rId5" imgW="3898800" imgH="939600" progId="Equation.DSMT4">
              <p:embed/>
            </p:oleObj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7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588712" y="2286000"/>
          <a:ext cx="5726488" cy="509021"/>
        </p:xfrm>
        <a:graphic>
          <a:graphicData uri="http://schemas.openxmlformats.org/presentationml/2006/ole">
            <p:oleObj spid="_x0000_s8200" name="Equation" r:id="rId6" imgW="2286000" imgH="20304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09800" y="609600"/>
            <a:ext cx="458349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Basic Representation Idea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3606225"/>
            <a:ext cx="511249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Basic Binomial Theorem Idea</a:t>
            </a:r>
            <a:endParaRPr lang="en-US" sz="3200" b="1" dirty="0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390525" y="2873698"/>
          <a:ext cx="8448675" cy="631502"/>
        </p:xfrm>
        <a:graphic>
          <a:graphicData uri="http://schemas.openxmlformats.org/presentationml/2006/ole">
            <p:oleObj spid="_x0000_s8202" name="Equation" r:id="rId7" imgW="37335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FB2F-B740-4C6B-B38A-C91A4FD1AEC4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7200" y="2179638"/>
            <a:ext cx="8229600" cy="2239962"/>
          </a:xfr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rtl="0" eaLnBrk="1" fontAlgn="auto" latinLnBrk="0" hangingPunct="1"/>
            <a:r>
              <a:rPr lang="en-US" sz="4000" b="1" i="0" kern="1200" spc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All Dimension Scalars Are</a:t>
            </a:r>
            <a:r>
              <a:rPr lang="en-US" sz="4000" b="1" i="0" kern="1200" spc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=</a:t>
            </a:r>
            <a:r>
              <a:rPr lang="en-US" sz="4000" b="1" i="0" kern="1200" spc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br>
              <a:rPr lang="en-US" sz="4000" b="1" i="0" kern="1200" spc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r>
              <a:rPr lang="en-US" sz="4400" b="1" i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&amp;</a:t>
            </a:r>
            <a:endParaRPr lang="en-US" dirty="0" smtClean="0"/>
          </a:p>
          <a:p>
            <a:pPr rtl="0" eaLnBrk="1" fontAlgn="base" latinLnBrk="0" hangingPunct="1"/>
            <a:r>
              <a:rPr 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Canonical 1-D 1-Vector Array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470C-1C4C-4311-B56C-E1A6F7F81B65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457200" y="222726"/>
          <a:ext cx="6553200" cy="5947064"/>
        </p:xfrm>
        <a:graphic>
          <a:graphicData uri="http://schemas.openxmlformats.org/presentationml/2006/ole">
            <p:oleObj spid="_x0000_s193538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D0E6-9B3B-4613-B1A1-4A4B3E6AC3C2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4095509" y="381000"/>
          <a:ext cx="2610091" cy="457200"/>
        </p:xfrm>
        <a:graphic>
          <a:graphicData uri="http://schemas.openxmlformats.org/presentationml/2006/ole">
            <p:oleObj spid="_x0000_s306180" name="Equation" r:id="rId4" imgW="1435100" imgH="254000" progId="Equation.DSMT4">
              <p:embed/>
            </p:oleObj>
          </a:graphicData>
        </a:graphic>
      </p:graphicFrame>
      <p:graphicFrame>
        <p:nvGraphicFramePr>
          <p:cNvPr id="306179" name="Object 3"/>
          <p:cNvGraphicFramePr>
            <a:graphicFrameLocks noChangeAspect="1"/>
          </p:cNvGraphicFramePr>
          <p:nvPr/>
        </p:nvGraphicFramePr>
        <p:xfrm>
          <a:off x="1157288" y="1196975"/>
          <a:ext cx="6894512" cy="1425575"/>
        </p:xfrm>
        <a:graphic>
          <a:graphicData uri="http://schemas.openxmlformats.org/presentationml/2006/ole">
            <p:oleObj spid="_x0000_s306179" name="Equation" r:id="rId5" imgW="3581280" imgH="736560" progId="Equation.DSMT4">
              <p:embed/>
            </p:oleObj>
          </a:graphicData>
        </a:graphic>
      </p:graphicFrame>
      <p:graphicFrame>
        <p:nvGraphicFramePr>
          <p:cNvPr id="306178" name="Object 2"/>
          <p:cNvGraphicFramePr>
            <a:graphicFrameLocks noChangeAspect="1"/>
          </p:cNvGraphicFramePr>
          <p:nvPr/>
        </p:nvGraphicFramePr>
        <p:xfrm>
          <a:off x="3120302" y="3635375"/>
          <a:ext cx="2975698" cy="403225"/>
        </p:xfrm>
        <a:graphic>
          <a:graphicData uri="http://schemas.openxmlformats.org/presentationml/2006/ole">
            <p:oleObj spid="_x0000_s306178" name="Equation" r:id="rId6" imgW="1854200" imgH="254000" progId="Equation.DSMT4">
              <p:embed/>
            </p:oleObj>
          </a:graphicData>
        </a:graphic>
      </p:graphicFrame>
      <p:graphicFrame>
        <p:nvGraphicFramePr>
          <p:cNvPr id="306177" name="Object 1"/>
          <p:cNvGraphicFramePr>
            <a:graphicFrameLocks noChangeAspect="1"/>
          </p:cNvGraphicFramePr>
          <p:nvPr/>
        </p:nvGraphicFramePr>
        <p:xfrm>
          <a:off x="614363" y="4256088"/>
          <a:ext cx="7985125" cy="1928812"/>
        </p:xfrm>
        <a:graphic>
          <a:graphicData uri="http://schemas.openxmlformats.org/presentationml/2006/ole">
            <p:oleObj spid="_x0000_s306177" name="Equation" r:id="rId7" imgW="4241520" imgH="1028520" progId="Equation.DSMT4">
              <p:embed/>
            </p:oleObj>
          </a:graphicData>
        </a:graphic>
      </p:graphicFrame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961909" y="511175"/>
            <a:ext cx="2234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Derivation of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1143000" y="2971800"/>
            <a:ext cx="6970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Derivation of a 1-D, N-vector polynomial form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1752600" y="990600"/>
            <a:ext cx="5410200" cy="990600"/>
          </a:xfrm>
          <a:prstGeom prst="arc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H="1">
            <a:off x="1371600" y="990600"/>
            <a:ext cx="6553200" cy="838200"/>
          </a:xfrm>
          <a:prstGeom prst="arc">
            <a:avLst>
              <a:gd name="adj1" fmla="val 16779611"/>
              <a:gd name="adj2" fmla="val 0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914400" y="4800600"/>
            <a:ext cx="23622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71600" y="4800600"/>
            <a:ext cx="130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RECURSION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81600" y="990600"/>
            <a:ext cx="130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RECURSION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8D45-A8E1-4291-A857-B0AE6ADD3FE0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09600" y="1295400"/>
            <a:ext cx="77724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Arrays are Made by Outer Product of 1-D k-Vectors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(The </a:t>
            </a:r>
            <a:r>
              <a:rPr lang="en-US" sz="2800" b="1" dirty="0" err="1" smtClean="0">
                <a:latin typeface="+mj-lt"/>
                <a:ea typeface="+mj-ea"/>
                <a:cs typeface="+mj-cs"/>
              </a:rPr>
              <a:t>k</a:t>
            </a:r>
            <a:r>
              <a:rPr lang="en-US" sz="2800" b="1" baseline="-25000" dirty="0" err="1" smtClean="0">
                <a:latin typeface="+mj-lt"/>
                <a:ea typeface="+mj-ea"/>
                <a:cs typeface="+mj-cs"/>
              </a:rPr>
              <a:t>i</a:t>
            </a:r>
            <a:r>
              <a:rPr lang="en-US" sz="2800" b="1" baseline="-25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are the elements of the shape vector)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09600" y="3657600"/>
            <a:ext cx="7772400" cy="2057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Algebra of Null Arrays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{2, 3} Array Structure Example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38400" cy="457200"/>
          </a:xfrm>
        </p:spPr>
        <p:txBody>
          <a:bodyPr>
            <a:normAutofit/>
          </a:bodyPr>
          <a:lstStyle/>
          <a:p>
            <a:r>
              <a:rPr lang="en-US" sz="800" b="1" i="0" kern="1200" spc="0" baseline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Outer Product , </a:t>
            </a:r>
            <a:r>
              <a:rPr lang="en-US" sz="8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Null Arrays, </a:t>
            </a:r>
            <a:r>
              <a:rPr lang="en-US" sz="800" b="1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{2, 3} Example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B3CD-8A0E-4B23-892E-A8CD6D5CD1FA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533400" y="222726"/>
          <a:ext cx="6553200" cy="5947064"/>
        </p:xfrm>
        <a:graphic>
          <a:graphicData uri="http://schemas.openxmlformats.org/presentationml/2006/ole">
            <p:oleObj spid="_x0000_s194562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27B5-99B1-430C-8999-E70707D39557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304800"/>
            <a:ext cx="64008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CREATING A {2, 3} ARRAY BY THE OUTER PRODUCT OF VECTORS</a:t>
            </a:r>
            <a:endParaRPr lang="en-US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2540000" y="838200"/>
          <a:ext cx="4165600" cy="366713"/>
        </p:xfrm>
        <a:graphic>
          <a:graphicData uri="http://schemas.openxmlformats.org/presentationml/2006/ole">
            <p:oleObj spid="_x0000_s26625" name="Equation" r:id="rId4" imgW="2869920" imgH="253800" progId="Equation.DSMT4">
              <p:embed/>
            </p:oleObj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354263" y="1981200"/>
          <a:ext cx="4410075" cy="1412875"/>
        </p:xfrm>
        <a:graphic>
          <a:graphicData uri="http://schemas.openxmlformats.org/presentationml/2006/ole">
            <p:oleObj spid="_x0000_s26627" name="Equation" r:id="rId5" imgW="3276360" imgH="1041120" progId="Equation.DSMT4">
              <p:embed/>
            </p:oleObj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713054" y="3766594"/>
          <a:ext cx="609600" cy="726643"/>
        </p:xfrm>
        <a:graphic>
          <a:graphicData uri="http://schemas.openxmlformats.org/presentationml/2006/ole">
            <p:oleObj spid="_x0000_s26632" name="Equation" r:id="rId6" imgW="190417" imgH="241195" progId="Equation.DSMT4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627454" y="3781224"/>
          <a:ext cx="533400" cy="722513"/>
        </p:xfrm>
        <a:graphic>
          <a:graphicData uri="http://schemas.openxmlformats.org/presentationml/2006/ole">
            <p:oleObj spid="_x0000_s26631" name="Equation" r:id="rId7" imgW="177646" imgH="241091" progId="Equation.DSMT4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546677" y="3781224"/>
          <a:ext cx="1519177" cy="685800"/>
        </p:xfrm>
        <a:graphic>
          <a:graphicData uri="http://schemas.openxmlformats.org/presentationml/2006/ole">
            <p:oleObj spid="_x0000_s26630" name="Equation" r:id="rId8" imgW="558558" imgH="253890" progId="Equation.DSMT4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5294453" y="3792282"/>
          <a:ext cx="1792147" cy="711455"/>
        </p:xfrm>
        <a:graphic>
          <a:graphicData uri="http://schemas.openxmlformats.org/presentationml/2006/ole">
            <p:oleObj spid="_x0000_s26629" name="Equation" r:id="rId9" imgW="634725" imgH="253890" progId="Equation.DSMT4">
              <p:embed/>
            </p:oleObj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2835275" y="5045074"/>
          <a:ext cx="1317625" cy="906463"/>
        </p:xfrm>
        <a:graphic>
          <a:graphicData uri="http://schemas.openxmlformats.org/presentationml/2006/ole">
            <p:oleObj spid="_x0000_s26638" name="Visio" r:id="rId10" imgW="1479464" imgH="1015135" progId="Visio.Drawing.11">
              <p:embed/>
            </p:oleObj>
          </a:graphicData>
        </a:graphic>
      </p:graphicFrame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4892675" y="4732337"/>
          <a:ext cx="1812925" cy="1363663"/>
        </p:xfrm>
        <a:graphic>
          <a:graphicData uri="http://schemas.openxmlformats.org/presentationml/2006/ole">
            <p:oleObj spid="_x0000_s26640" name="Visio" r:id="rId11" imgW="1959220" imgH="1472551" progId="Visio.Drawing.11">
              <p:embed/>
            </p:oleObj>
          </a:graphicData>
        </a:graphic>
      </p:graphicFrame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1143000" y="1295400"/>
            <a:ext cx="6858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This means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 Cells (0-D Scalars), 5 1-D Vectors, 1 (2-D)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Thingie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685800"/>
            <a:ext cx="1527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Polynomial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Multiplication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4CAE-C68D-4E78-978C-5763DB8E65E8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09600" y="2971800"/>
            <a:ext cx="77724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Master Equation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4000" b="1" i="0" kern="1200" spc="0" baseline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The Master Equation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B8E-4608-4D31-9AE4-47C06A11E684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457200" y="222726"/>
          <a:ext cx="6553200" cy="5947064"/>
        </p:xfrm>
        <a:graphic>
          <a:graphicData uri="http://schemas.openxmlformats.org/presentationml/2006/ole">
            <p:oleObj spid="_x0000_s196610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7382-D032-4E60-A5BB-2D7B1360AED8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320675" y="457200"/>
          <a:ext cx="8416925" cy="477838"/>
        </p:xfrm>
        <a:graphic>
          <a:graphicData uri="http://schemas.openxmlformats.org/presentationml/2006/ole">
            <p:oleObj spid="_x0000_s27649" name="Equation" r:id="rId4" imgW="5194080" imgH="291960" progId="Equation.DSMT4">
              <p:embed/>
            </p:oleObj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914401" y="1126670"/>
          <a:ext cx="7315199" cy="1311730"/>
        </p:xfrm>
        <a:graphic>
          <a:graphicData uri="http://schemas.openxmlformats.org/presentationml/2006/ole">
            <p:oleObj spid="_x0000_s27651" name="Equation" r:id="rId5" imgW="4736880" imgH="838080" progId="Equation.DSMT4">
              <p:embed/>
            </p:oleObj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3886200" y="2438400"/>
            <a:ext cx="4191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 over all combinations of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N-j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factors.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08038" y="3215204"/>
          <a:ext cx="7497762" cy="463034"/>
        </p:xfrm>
        <a:graphic>
          <a:graphicData uri="http://schemas.openxmlformats.org/presentationml/2006/ole">
            <p:oleObj spid="_x0000_s27652" name="Equation" r:id="rId6" imgW="4775040" imgH="291960" progId="Equation.DSMT4">
              <p:embed/>
            </p:oleObj>
          </a:graphicData>
        </a:graphic>
      </p:graphicFrame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457200" y="2743200"/>
            <a:ext cx="2286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{2, 3, 4}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095500" y="3717925"/>
          <a:ext cx="4865688" cy="2581275"/>
        </p:xfrm>
        <a:graphic>
          <a:graphicData uri="http://schemas.openxmlformats.org/presentationml/2006/ole">
            <p:oleObj spid="_x0000_s27653" name="Equation" r:id="rId7" imgW="3720960" imgH="1955520" progId="Equation.DSMT4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16200000" flipV="1">
            <a:off x="3429000" y="2057400"/>
            <a:ext cx="914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69875" y="1710928"/>
            <a:ext cx="8569325" cy="4308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8342313" algn="r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 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TOC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8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69 (27 Head, 42 text)</a:t>
            </a:r>
            <a:r>
              <a:rPr lang="en-US" sz="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[2-4]</a:t>
            </a:r>
            <a:endParaRPr lang="en-US" sz="2800" b="1" dirty="0">
              <a:solidFill>
                <a:srgbClr val="FF00FF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 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Research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“Tree” Flow Diagram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[5-7]</a:t>
            </a:r>
            <a:endParaRPr lang="en-US" sz="2800" b="1" dirty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 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Observation &amp; Binomial Theorem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[8-10]</a:t>
            </a:r>
            <a:endParaRPr lang="en-US" sz="2800" b="1" dirty="0">
              <a:solidFill>
                <a:srgbClr val="FF00FF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3200" b="1" dirty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Scalars &amp; 1-D Vectors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[11-13] </a:t>
            </a:r>
            <a:endParaRPr lang="en-US" sz="2800" b="1" dirty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Outer Products &amp; 0-D Null Arrays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[14-16] </a:t>
            </a:r>
            <a:endParaRPr lang="en-US" sz="2800" b="1" dirty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 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Master Equation 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[17-19] </a:t>
            </a:r>
            <a:endParaRPr lang="en-US" sz="2800" b="1" dirty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36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Mystery Solved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[20-22]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</a:p>
          <a:p>
            <a:pPr>
              <a:tabLst>
                <a:tab pos="8342313" algn="r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6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Catenation (Try 1) 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[23-25]</a:t>
            </a:r>
            <a:endParaRPr lang="en-US" sz="2800" b="1" dirty="0" smtClean="0">
              <a:solidFill>
                <a:srgbClr val="FF00FF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9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	24</a:t>
            </a:r>
            <a:endParaRPr lang="en-US" sz="900" b="1" dirty="0">
              <a:solidFill>
                <a:srgbClr val="FF0000"/>
              </a:solidFill>
              <a:latin typeface="Abadi MT Condensed Extra Bold" charset="0"/>
              <a:cs typeface="Courier New" pitchFamily="49" charset="0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Table of Contents 1/3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D79F-A9A4-4B18-B4D7-6D0A9650BCDE}" type="datetime1">
              <a:rPr lang="en-US" smtClean="0"/>
              <a:t>11/3/2008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9D40-8C4D-4F27-9150-0AD28439ACD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DB70-345B-4A66-8A16-91A298F4B22F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09600" y="2819400"/>
            <a:ext cx="7772400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Mystery Solved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4000" b="1" i="0" kern="1200" spc="0" baseline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Mystery Solved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5A96-B821-49CD-BBAF-CBBCA9ADD163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19809" name="Object 1"/>
          <p:cNvGraphicFramePr>
            <a:graphicFrameLocks noChangeAspect="1"/>
          </p:cNvGraphicFramePr>
          <p:nvPr/>
        </p:nvGraphicFramePr>
        <p:xfrm>
          <a:off x="1447800" y="2438400"/>
          <a:ext cx="6248400" cy="892629"/>
        </p:xfrm>
        <a:graphic>
          <a:graphicData uri="http://schemas.openxmlformats.org/presentationml/2006/ole">
            <p:oleObj spid="_x0000_s119809" name="Equation" r:id="rId4" imgW="2133360" imgH="304560" progId="Equation.DSMT4">
              <p:embed/>
            </p:oleObj>
          </a:graphicData>
        </a:graphic>
      </p:graphicFrame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609600" y="533400"/>
            <a:ext cx="77724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{ }, {1},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{1, 1}, {1, 1, 1}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smtClean="0">
                <a:latin typeface="+mj-lt"/>
                <a:ea typeface="+mj-ea"/>
                <a:cs typeface="+mj-cs"/>
              </a:rPr>
              <a:t>Contents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Counts Are The Same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= 1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609600" y="3581400"/>
            <a:ext cx="7772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Structure Polynomials Start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4038600" y="4241800"/>
          <a:ext cx="1066800" cy="711200"/>
        </p:xfrm>
        <a:graphic>
          <a:graphicData uri="http://schemas.openxmlformats.org/presentationml/2006/ole">
            <p:oleObj spid="_x0000_s119814" name="Equation" r:id="rId5" imgW="380880" imgH="253800" progId="Equation.DSMT4">
              <p:embed/>
            </p:oleObj>
          </a:graphicData>
        </a:graphic>
      </p:graphicFrame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09600" y="5257800"/>
            <a:ext cx="77724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structure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an array is independent of the mapping to the co-domain that determines the cell contents.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5C6B-9924-4261-B394-BB276AB250CB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09600" y="2819400"/>
            <a:ext cx="7772400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Try at Catenation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4000" b="1" i="0" kern="1200" spc="0" baseline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First Try at Catenation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FEDC-B45E-4322-9E4B-4404EF7128E5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457200" y="228600"/>
          <a:ext cx="6553200" cy="5947064"/>
        </p:xfrm>
        <a:graphic>
          <a:graphicData uri="http://schemas.openxmlformats.org/presentationml/2006/ole">
            <p:oleObj spid="_x0000_s195586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4743-A5DF-419D-A0CA-C1E9B47178E5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2667000" y="228600"/>
          <a:ext cx="3752850" cy="685800"/>
        </p:xfrm>
        <a:graphic>
          <a:graphicData uri="http://schemas.openxmlformats.org/presentationml/2006/ole">
            <p:oleObj spid="_x0000_s123906" name="Equation" r:id="rId4" imgW="1549400" imgH="279400" progId="Equation.DSMT4">
              <p:embed/>
            </p:oleObj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228600" y="990600"/>
          <a:ext cx="8686800" cy="1704975"/>
        </p:xfrm>
        <a:graphic>
          <a:graphicData uri="http://schemas.openxmlformats.org/presentationml/2006/ole">
            <p:oleObj spid="_x0000_s123907" name="Equation" r:id="rId5" imgW="4419360" imgH="863280" progId="Equation.DSMT4">
              <p:embed/>
            </p:oleObj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2286000" y="2819400"/>
          <a:ext cx="4572000" cy="2787650"/>
        </p:xfrm>
        <a:graphic>
          <a:graphicData uri="http://schemas.openxmlformats.org/presentationml/2006/ole">
            <p:oleObj spid="_x0000_s123908" name="Equation" r:id="rId6" imgW="2374560" imgH="1447560" progId="Equation.DSMT4">
              <p:embed/>
            </p:oleObj>
          </a:graphicData>
        </a:graphic>
      </p:graphicFrame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2971800" y="5715000"/>
          <a:ext cx="3345873" cy="457200"/>
        </p:xfrm>
        <a:graphic>
          <a:graphicData uri="http://schemas.openxmlformats.org/presentationml/2006/ole">
            <p:oleObj spid="_x0000_s123909" name="Equation" r:id="rId7" imgW="204444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1446-A1F4-487A-B555-104D0F9496FC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09600" y="2743200"/>
            <a:ext cx="7772400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Analysis of a Catenation Example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4000" b="1" i="0" kern="1200" spc="0" baseline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Analysis of a Catenation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E47C-7250-41F9-BE99-9886535F8B2F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533400" y="222726"/>
          <a:ext cx="6553200" cy="5947064"/>
        </p:xfrm>
        <a:graphic>
          <a:graphicData uri="http://schemas.openxmlformats.org/presentationml/2006/ole">
            <p:oleObj spid="_x0000_s197634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EAD0-C5EB-43C7-82D7-53CA52FE3346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57200" y="533400"/>
          <a:ext cx="8068519" cy="533400"/>
        </p:xfrm>
        <a:graphic>
          <a:graphicData uri="http://schemas.openxmlformats.org/presentationml/2006/ole">
            <p:oleObj spid="_x0000_s28677" name="Equation" r:id="rId4" imgW="4254480" imgH="279360" progId="Equation.DSMT4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667000" y="1371600"/>
          <a:ext cx="3752850" cy="685800"/>
        </p:xfrm>
        <a:graphic>
          <a:graphicData uri="http://schemas.openxmlformats.org/presentationml/2006/ole">
            <p:oleObj spid="_x0000_s28678" name="Equation" r:id="rId5" imgW="1549400" imgH="279400" progId="Equation.DSMT4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1143000" y="2366904"/>
          <a:ext cx="6858000" cy="910187"/>
        </p:xfrm>
        <a:graphic>
          <a:graphicData uri="http://schemas.openxmlformats.org/presentationml/2006/ole">
            <p:oleObj spid="_x0000_s28679" name="Equation" r:id="rId6" imgW="2133360" imgH="279360" progId="Equation.DSMT4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374073" y="3505200"/>
          <a:ext cx="8388927" cy="533400"/>
        </p:xfrm>
        <a:graphic>
          <a:graphicData uri="http://schemas.openxmlformats.org/presentationml/2006/ole">
            <p:oleObj spid="_x0000_s28680" name="Equation" r:id="rId7" imgW="4394160" imgH="27936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81200" y="4267200"/>
            <a:ext cx="4466544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anti glue must be 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subtracted</a:t>
            </a:r>
            <a:r>
              <a:rPr lang="en-US" sz="2400" b="1" dirty="0" smtClean="0">
                <a:solidFill>
                  <a:srgbClr val="FF0000"/>
                </a:solidFill>
              </a:rPr>
              <a:t> from catenations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added (glued)</a:t>
            </a:r>
            <a:r>
              <a:rPr lang="en-US" sz="2400" b="1" dirty="0" smtClean="0">
                <a:solidFill>
                  <a:srgbClr val="FF0000"/>
                </a:solidFill>
              </a:rPr>
              <a:t> into </a:t>
            </a:r>
            <a:r>
              <a:rPr lang="en-US" sz="2400" b="1" dirty="0" err="1" smtClean="0">
                <a:solidFill>
                  <a:srgbClr val="FF0000"/>
                </a:solidFill>
              </a:rPr>
              <a:t>decatenations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9127-B00B-466B-BC35-63BC426851ED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09600" y="2819400"/>
            <a:ext cx="7772400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Law of Catenation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4000" b="1" i="0" kern="1200" spc="0" baseline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The Law of Catenation</a:t>
            </a:r>
            <a:endParaRPr lang="en-US" sz="2800" b="1" i="0" kern="1200" spc="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42A-B97A-41C3-8781-8D064387051F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533400" y="222726"/>
          <a:ext cx="6553200" cy="5947064"/>
        </p:xfrm>
        <a:graphic>
          <a:graphicData uri="http://schemas.openxmlformats.org/presentationml/2006/ole">
            <p:oleObj spid="_x0000_s198658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69875" y="1676400"/>
            <a:ext cx="8569325" cy="4370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8342313" algn="r"/>
              </a:tabLst>
            </a:pPr>
            <a:r>
              <a:rPr lang="en-US" sz="36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6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Analysis of Catenation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[25-27]</a:t>
            </a:r>
          </a:p>
          <a:p>
            <a:pPr>
              <a:tabLst>
                <a:tab pos="8342313" algn="r"/>
              </a:tabLst>
            </a:pPr>
            <a:r>
              <a:rPr lang="en-US" sz="36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The Law of Catenation</a:t>
            </a:r>
            <a:r>
              <a:rPr lang="en-US" sz="2800" b="1" dirty="0" smtClean="0">
                <a:solidFill>
                  <a:schemeClr val="accent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latin typeface="Abadi MT Condensed Extra Bold" charset="0"/>
                <a:cs typeface="Courier New" pitchFamily="49" charset="0"/>
              </a:rPr>
              <a:t>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[28-30]</a:t>
            </a:r>
          </a:p>
          <a:p>
            <a:pPr>
              <a:tabLst>
                <a:tab pos="2627313" algn="l"/>
                <a:tab pos="8342313" algn="r"/>
              </a:tabLst>
            </a:pPr>
            <a:r>
              <a:rPr lang="en-US" sz="32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Continuous Arrays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[31-33]</a:t>
            </a:r>
            <a:endParaRPr lang="en-US" sz="2800" b="1" dirty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2627313" algn="l"/>
                <a:tab pos="8342313" algn="r"/>
              </a:tabLst>
            </a:pPr>
            <a:r>
              <a:rPr lang="en-US" sz="32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Negative Length Arrays &amp; Dual View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4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[34-37]</a:t>
            </a:r>
            <a:endParaRPr lang="en-US" sz="2800" b="1" dirty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2627313" algn="l"/>
                <a:tab pos="8342313" algn="r"/>
              </a:tabLst>
            </a:pPr>
            <a:r>
              <a:rPr lang="en-US" sz="32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Complex (&amp; Imaginary) Length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[38-40]</a:t>
            </a:r>
            <a:endParaRPr lang="en-US" sz="2800" b="1" dirty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2627313" algn="l"/>
                <a:tab pos="8342313" algn="r"/>
              </a:tabLst>
            </a:pPr>
            <a:r>
              <a:rPr lang="en-US" sz="32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rgbClr val="00FF00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Fractional Dimensions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[41-43]</a:t>
            </a:r>
            <a:endParaRPr lang="en-US" sz="2800" b="1" dirty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2627313" algn="l"/>
                <a:tab pos="8342313" algn="r"/>
              </a:tabLst>
            </a:pPr>
            <a:r>
              <a:rPr lang="en-US" sz="32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P(F(A))= F(P(A))</a:t>
            </a:r>
            <a:r>
              <a:rPr lang="en-US" sz="3200" b="1" dirty="0"/>
              <a:t>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4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[44-47]</a:t>
            </a:r>
          </a:p>
          <a:p>
            <a:pPr>
              <a:tabLst>
                <a:tab pos="2627313" algn="l"/>
                <a:tab pos="8342313" algn="r"/>
              </a:tabLst>
            </a:pPr>
            <a:r>
              <a:rPr lang="en-US" sz="32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6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Given P(A), Find A. (Roots) </a:t>
            </a:r>
            <a:r>
              <a:rPr lang="en-US" sz="2800" b="1" dirty="0" smtClean="0"/>
              <a:t>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[48-50]</a:t>
            </a:r>
          </a:p>
          <a:p>
            <a:pPr>
              <a:tabLst>
                <a:tab pos="8342313" algn="r"/>
              </a:tabLst>
            </a:pP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	26</a:t>
            </a:r>
            <a:endParaRPr lang="en-US" sz="1000" b="1" dirty="0">
              <a:solidFill>
                <a:srgbClr val="FF0000"/>
              </a:solidFill>
              <a:latin typeface="Abadi MT Condensed Extra Bold" charset="0"/>
              <a:cs typeface="Courier New" pitchFamily="49" charset="0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Table of Contents 2/3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D055-67EB-4E7B-A9B9-E35F968148DD}" type="datetime1">
              <a:rPr lang="en-US" smtClean="0"/>
              <a:t>11/3/2008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9D40-8C4D-4F27-9150-0AD28439ACD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7D88-BDDB-48CB-84EC-8ADDAB733117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707572" y="1752600"/>
          <a:ext cx="5302828" cy="914400"/>
        </p:xfrm>
        <a:graphic>
          <a:graphicData uri="http://schemas.openxmlformats.org/presentationml/2006/ole">
            <p:oleObj spid="_x0000_s29697" name="Visio" r:id="rId4" imgW="6075830" imgH="1046696" progId="Visio.Drawing.11">
              <p:embed/>
            </p:oleObj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228600" y="2895600"/>
          <a:ext cx="8612187" cy="1143000"/>
        </p:xfrm>
        <a:graphic>
          <a:graphicData uri="http://schemas.openxmlformats.org/presentationml/2006/ole">
            <p:oleObj spid="_x0000_s29706" name="Equation" r:id="rId5" imgW="2133360" imgH="279360" progId="Equation.DSMT4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1176338" y="381000"/>
          <a:ext cx="6715125" cy="1143000"/>
        </p:xfrm>
        <a:graphic>
          <a:graphicData uri="http://schemas.openxmlformats.org/presentationml/2006/ole">
            <p:oleObj spid="_x0000_s29707" name="Equation" r:id="rId6" imgW="1663560" imgH="27936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15256" y="4267200"/>
            <a:ext cx="4466544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anti glue must be 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subtracted</a:t>
            </a:r>
            <a:r>
              <a:rPr lang="en-US" sz="2400" b="1" dirty="0" smtClean="0">
                <a:solidFill>
                  <a:srgbClr val="FF0000"/>
                </a:solidFill>
              </a:rPr>
              <a:t> from catenations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added (glued)</a:t>
            </a:r>
            <a:r>
              <a:rPr lang="en-US" sz="2400" b="1" dirty="0" smtClean="0">
                <a:solidFill>
                  <a:srgbClr val="FF0000"/>
                </a:solidFill>
              </a:rPr>
              <a:t> into </a:t>
            </a:r>
            <a:r>
              <a:rPr lang="en-US" sz="2400" b="1" dirty="0" err="1" smtClean="0">
                <a:solidFill>
                  <a:srgbClr val="FF0000"/>
                </a:solidFill>
              </a:rPr>
              <a:t>decatenations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1A33-0092-48F8-98EC-ED4A89153F81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09600" y="2819400"/>
            <a:ext cx="7772400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Continuous Arrays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4000" b="1" i="0" kern="1200" spc="0" baseline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Continuous Arrays</a:t>
            </a:r>
            <a:endParaRPr lang="en-US" sz="2800" b="1" i="0" kern="1200" spc="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1336-1E3A-45BC-B4C4-2663CB00905B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609600" y="222726"/>
          <a:ext cx="6553200" cy="5947064"/>
        </p:xfrm>
        <a:graphic>
          <a:graphicData uri="http://schemas.openxmlformats.org/presentationml/2006/ole">
            <p:oleObj spid="_x0000_s199682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D480-D72C-4955-B4BD-4C717BDCCA13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819400" y="1447800"/>
          <a:ext cx="2726405" cy="1371600"/>
        </p:xfrm>
        <a:graphic>
          <a:graphicData uri="http://schemas.openxmlformats.org/presentationml/2006/ole">
            <p:oleObj spid="_x0000_s60419" name="Visio" r:id="rId4" imgW="2279274" imgH="1148512" progId="Visio.Drawing.11">
              <p:embed/>
            </p:oleObj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810000" y="2133600"/>
          <a:ext cx="838200" cy="463353"/>
        </p:xfrm>
        <a:graphic>
          <a:graphicData uri="http://schemas.openxmlformats.org/presentationml/2006/ole">
            <p:oleObj spid="_x0000_s60420" name="Equation" r:id="rId5" imgW="508000" imgH="279400" progId="Equation.DSMT4">
              <p:embed/>
            </p:oleObj>
          </a:graphicData>
        </a:graphic>
      </p:graphicFrame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895600" y="2895600"/>
          <a:ext cx="2600325" cy="533400"/>
        </p:xfrm>
        <a:graphic>
          <a:graphicData uri="http://schemas.openxmlformats.org/presentationml/2006/ole">
            <p:oleObj spid="_x0000_s60421" name="Equation" r:id="rId6" imgW="1485255" imgH="304668" progId="Equation.DSMT4">
              <p:embed/>
            </p:oleObj>
          </a:graphicData>
        </a:graphic>
      </p:graphicFrame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228600" y="3733800"/>
          <a:ext cx="8698216" cy="622300"/>
        </p:xfrm>
        <a:graphic>
          <a:graphicData uri="http://schemas.openxmlformats.org/presentationml/2006/ole">
            <p:oleObj spid="_x0000_s60422" name="Equation" r:id="rId7" imgW="39495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F1CD-44D7-4C86-855B-8E6A82B4C41B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09600" y="1828800"/>
            <a:ext cx="77724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Negative Length Arrays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US" sz="4000" b="1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Negative Length Arrays &amp; the Dual View</a:t>
            </a:r>
            <a:endParaRPr lang="en-US" sz="2800" b="1" i="0" kern="1200" spc="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50FB-E051-4020-8DF1-FD8C73AEB423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609600" y="222726"/>
          <a:ext cx="6553200" cy="5947064"/>
        </p:xfrm>
        <a:graphic>
          <a:graphicData uri="http://schemas.openxmlformats.org/presentationml/2006/ole">
            <p:oleObj spid="_x0000_s200706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BBB9-AFB3-4D5C-A84C-90C9537F49C9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1143000" y="381000"/>
          <a:ext cx="6638925" cy="1481137"/>
        </p:xfrm>
        <a:graphic>
          <a:graphicData uri="http://schemas.openxmlformats.org/presentationml/2006/ole">
            <p:oleObj spid="_x0000_s30721" name="Equation" r:id="rId4" imgW="4203360" imgH="939600" progId="Equation.DSMT4">
              <p:embed/>
            </p:oleObj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219200" y="2057400"/>
          <a:ext cx="6421317" cy="533400"/>
        </p:xfrm>
        <a:graphic>
          <a:graphicData uri="http://schemas.openxmlformats.org/presentationml/2006/ole">
            <p:oleObj spid="_x0000_s30723" name="Equation" r:id="rId5" imgW="3086100" imgH="254000" progId="Equation.DSMT4">
              <p:embed/>
            </p:oleObj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B2E1-56AA-4494-A643-EC9B374C1478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371600" y="5410200"/>
          <a:ext cx="5716587" cy="457200"/>
        </p:xfrm>
        <a:graphic>
          <a:graphicData uri="http://schemas.openxmlformats.org/presentationml/2006/ole">
            <p:oleObj spid="_x0000_s31751" name="Equation" r:id="rId4" imgW="3060360" imgH="241200" progId="Equation.DSMT4">
              <p:embed/>
            </p:oleObj>
          </a:graphicData>
        </a:graphic>
      </p:graphicFrame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1206500" y="228600"/>
          <a:ext cx="6448425" cy="533400"/>
        </p:xfrm>
        <a:graphic>
          <a:graphicData uri="http://schemas.openxmlformats.org/presentationml/2006/ole">
            <p:oleObj spid="_x0000_s31755" name="Equation" r:id="rId5" imgW="3098520" imgH="253800" progId="Equation.DSMT4">
              <p:embed/>
            </p:oleObj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1277938" y="2819400"/>
          <a:ext cx="6026150" cy="533400"/>
        </p:xfrm>
        <a:graphic>
          <a:graphicData uri="http://schemas.openxmlformats.org/presentationml/2006/ole">
            <p:oleObj spid="_x0000_s31756" name="Equation" r:id="rId6" imgW="28954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4A07-13AB-4D9D-8C5B-8604CE5C14A3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09600" y="2514600"/>
            <a:ext cx="7772400" cy="144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Complex (or Imaginary) Length Arrays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4000" b="1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Complex (or Imaginary) Length Array</a:t>
            </a:r>
            <a:endParaRPr lang="en-US" sz="2800" b="1" i="0" kern="1200" spc="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E746-D6F9-4D14-8478-DE7AD769265E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533400" y="222726"/>
          <a:ext cx="6553200" cy="5947064"/>
        </p:xfrm>
        <a:graphic>
          <a:graphicData uri="http://schemas.openxmlformats.org/presentationml/2006/ole">
            <p:oleObj spid="_x0000_s201730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28600" y="2096631"/>
            <a:ext cx="8721725" cy="415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2800350" algn="l"/>
                <a:tab pos="8513763" algn="r"/>
              </a:tabLst>
            </a:pPr>
            <a:r>
              <a:rPr lang="en-US" sz="36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6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Structure Topology Questions</a:t>
            </a:r>
            <a:r>
              <a:rPr lang="en-US" sz="2800" b="1" dirty="0" smtClean="0"/>
              <a:t>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[51-53]</a:t>
            </a:r>
          </a:p>
          <a:p>
            <a:pPr>
              <a:tabLst>
                <a:tab pos="2800350" algn="l"/>
                <a:tab pos="8513763" algn="r"/>
              </a:tabLst>
            </a:pPr>
            <a:r>
              <a:rPr lang="en-US" sz="32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rgbClr val="00FF00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Catenation and the Big Bang 	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 3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[54-56]</a:t>
            </a:r>
          </a:p>
          <a:p>
            <a:pPr>
              <a:tabLst>
                <a:tab pos="2800350" algn="l"/>
                <a:tab pos="4975225" algn="l"/>
                <a:tab pos="5029200" algn="l"/>
                <a:tab pos="8513763" algn="r"/>
              </a:tabLst>
            </a:pP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    	       	Alternative  	</a:t>
            </a:r>
          </a:p>
          <a:p>
            <a:pPr>
              <a:tabLst>
                <a:tab pos="2800350" algn="l"/>
                <a:tab pos="8513763" algn="r"/>
              </a:tabLst>
            </a:pPr>
            <a:r>
              <a:rPr lang="en-US" sz="28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2800" b="1" dirty="0" smtClean="0">
                <a:solidFill>
                  <a:srgbClr val="00FF00"/>
                </a:solidFill>
                <a:latin typeface="Abadi MT Condensed Extra Bold" charset="0"/>
                <a:cs typeface="Courier New" pitchFamily="49" charset="0"/>
              </a:rPr>
              <a:t> 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Summary 		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[57-58]</a:t>
            </a:r>
          </a:p>
          <a:p>
            <a:pPr>
              <a:tabLst>
                <a:tab pos="2800350" algn="l"/>
                <a:tab pos="8513763" algn="r"/>
              </a:tabLst>
            </a:pPr>
            <a:r>
              <a:rPr lang="en-US" sz="32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rgbClr val="00FF00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Appendix I: The Binomial Theorem  	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[59-60]</a:t>
            </a:r>
          </a:p>
          <a:p>
            <a:pPr>
              <a:tabLst>
                <a:tab pos="2800350" algn="l"/>
                <a:tab pos="8513763" algn="r"/>
              </a:tabLst>
            </a:pPr>
            <a:r>
              <a:rPr lang="en-US" sz="32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rgbClr val="00FF00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Appendix II: The Binomial Coefficients  	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3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[61-63]</a:t>
            </a:r>
          </a:p>
          <a:p>
            <a:pPr>
              <a:tabLst>
                <a:tab pos="2800350" algn="l"/>
                <a:tab pos="8513763" algn="r"/>
              </a:tabLst>
            </a:pPr>
            <a:r>
              <a:rPr lang="en-US" sz="32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rgbClr val="00FF00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Appendix III: Some Coefficients of </a:t>
            </a:r>
            <a:r>
              <a:rPr lang="en-US" b="1" dirty="0" smtClean="0"/>
              <a:t>(1+X)</a:t>
            </a:r>
            <a:r>
              <a:rPr lang="en-US" b="1" baseline="30000" dirty="0" smtClean="0"/>
              <a:t>1/2	</a:t>
            </a:r>
            <a:r>
              <a:rPr lang="en-US" sz="28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[64-65]</a:t>
            </a:r>
          </a:p>
          <a:p>
            <a:pPr>
              <a:tabLst>
                <a:tab pos="2800350" algn="l"/>
                <a:tab pos="8513763" algn="r"/>
              </a:tabLst>
            </a:pPr>
            <a:r>
              <a:rPr lang="en-US" sz="32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600" b="1" dirty="0" smtClean="0">
                <a:solidFill>
                  <a:srgbClr val="008000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Appendix IV: Detail of “Big Bang” </a:t>
            </a:r>
            <a:r>
              <a:rPr lang="en-US" sz="2800" b="1" dirty="0" smtClean="0"/>
              <a:t>	 </a:t>
            </a:r>
            <a:r>
              <a:rPr lang="en-US" sz="10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4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[66-69]</a:t>
            </a:r>
          </a:p>
          <a:p>
            <a:pPr>
              <a:tabLst>
                <a:tab pos="2800350" algn="l"/>
                <a:tab pos="8513763" algn="r"/>
              </a:tabLst>
            </a:pPr>
            <a:r>
              <a:rPr lang="en-US" sz="800" b="1" dirty="0" smtClean="0">
                <a:solidFill>
                  <a:srgbClr val="FF0000"/>
                </a:solidFill>
                <a:latin typeface="Abadi MT Condensed Extra Bold" charset="0"/>
                <a:cs typeface="Courier New" pitchFamily="49" charset="0"/>
              </a:rPr>
              <a:t>		19</a:t>
            </a:r>
            <a:endParaRPr lang="en-US" sz="800" b="1" dirty="0">
              <a:solidFill>
                <a:srgbClr val="FF0000"/>
              </a:solidFill>
              <a:latin typeface="Abadi MT Condensed Extra Bold" charset="0"/>
              <a:cs typeface="Courier New" pitchFamily="49" charset="0"/>
            </a:endParaRP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914400"/>
          </a:xfr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Table of Contents 3/3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62A7-7427-424E-B657-39DDE5A8DFD8}" type="datetime1">
              <a:rPr lang="en-US" smtClean="0"/>
              <a:t>11/3/2008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9D40-8C4D-4F27-9150-0AD28439AC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01F-3296-4EEF-8BCC-13CA83A0820E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3124200" y="228600"/>
          <a:ext cx="2471195" cy="457200"/>
        </p:xfrm>
        <a:graphic>
          <a:graphicData uri="http://schemas.openxmlformats.org/presentationml/2006/ole">
            <p:oleObj spid="_x0000_s32769" name="Equation" r:id="rId4" imgW="1358310" imgH="253890" progId="Equation.DSMT4">
              <p:embed/>
            </p:oleObj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447800" y="990600"/>
          <a:ext cx="6048390" cy="2133600"/>
        </p:xfrm>
        <a:graphic>
          <a:graphicData uri="http://schemas.openxmlformats.org/presentationml/2006/ole">
            <p:oleObj spid="_x0000_s32771" name="Equation" r:id="rId5" imgW="3073400" imgH="1092200" progId="Equation.DSMT4">
              <p:embed/>
            </p:oleObj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652588" y="3276600"/>
          <a:ext cx="2335212" cy="609600"/>
        </p:xfrm>
        <a:graphic>
          <a:graphicData uri="http://schemas.openxmlformats.org/presentationml/2006/ole">
            <p:oleObj spid="_x0000_s32773" name="Equation" r:id="rId6" imgW="1079280" imgH="279360" progId="Equation.DSMT4">
              <p:embed/>
            </p:oleObj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538E-7EBE-4279-8C69-9BAE7363409F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09600" y="1600200"/>
            <a:ext cx="7772400" cy="2743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Fractional Dimension Arrays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dirty="0" smtClean="0"/>
              <a:t>(The Square Root of a 1-Vector)</a:t>
            </a:r>
            <a:endParaRPr lang="en-US" sz="28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[New results on shape vectors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 adds to this]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US" sz="4000" b="1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Fractional Dimension Arrays</a:t>
            </a:r>
            <a:endParaRPr lang="en-US" dirty="0" smtClean="0">
              <a:solidFill>
                <a:schemeClr val="bg1"/>
              </a:solidFill>
            </a:endParaRPr>
          </a:p>
          <a:p>
            <a:pPr rtl="0" eaLnBrk="1" fontAlgn="auto" latinLnBrk="0" hangingPunct="1"/>
            <a:r>
              <a:rPr lang="en-US" sz="4000" b="1" i="0" kern="1200" spc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(The Square Root of a 1-Vector)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F6B-57F9-4AEB-A857-281F1B7A78A0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609600" y="222726"/>
          <a:ext cx="6553200" cy="5947064"/>
        </p:xfrm>
        <a:graphic>
          <a:graphicData uri="http://schemas.openxmlformats.org/presentationml/2006/ole">
            <p:oleObj spid="_x0000_s202754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51C8-4426-4A22-81BD-38C5AAF1D1CF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2375629" y="381000"/>
          <a:ext cx="4253771" cy="1295400"/>
        </p:xfrm>
        <a:graphic>
          <a:graphicData uri="http://schemas.openxmlformats.org/presentationml/2006/ole">
            <p:oleObj spid="_x0000_s33793" name="Equation" r:id="rId4" imgW="2413000" imgH="736600" progId="Equation.DSMT4">
              <p:embed/>
            </p:oleObj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04800" y="2749550"/>
          <a:ext cx="8532404" cy="831850"/>
        </p:xfrm>
        <a:graphic>
          <a:graphicData uri="http://schemas.openxmlformats.org/presentationml/2006/ole">
            <p:oleObj spid="_x0000_s33795" name="Equation" r:id="rId5" imgW="4673520" imgH="457200" progId="Equation.DSMT4">
              <p:embed/>
            </p:oleObj>
          </a:graphicData>
        </a:graphic>
      </p:graphicFrame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70103" y="4008438"/>
          <a:ext cx="8569097" cy="2011362"/>
        </p:xfrm>
        <a:graphic>
          <a:graphicData uri="http://schemas.openxmlformats.org/presentationml/2006/ole">
            <p:oleObj spid="_x0000_s33797" name="Equation" r:id="rId6" imgW="4622760" imgH="1091880" progId="Equation.DSMT4">
              <p:embed/>
            </p:oleObj>
          </a:graphicData>
        </a:graphic>
      </p:graphicFrame>
      <p:sp>
        <p:nvSpPr>
          <p:cNvPr id="11" name="Arc 10"/>
          <p:cNvSpPr/>
          <p:nvPr/>
        </p:nvSpPr>
        <p:spPr>
          <a:xfrm>
            <a:off x="3810000" y="2209800"/>
            <a:ext cx="990600" cy="1295400"/>
          </a:xfrm>
          <a:prstGeom prst="arc">
            <a:avLst>
              <a:gd name="adj1" fmla="val 1623674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3733800" y="2209800"/>
            <a:ext cx="1219200" cy="1219200"/>
          </a:xfrm>
          <a:prstGeom prst="arc">
            <a:avLst>
              <a:gd name="adj1" fmla="val 1623674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0" y="2286000"/>
            <a:ext cx="231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Infinite</a:t>
            </a:r>
            <a:r>
              <a:rPr lang="en-US" dirty="0" smtClean="0"/>
              <a:t> </a:t>
            </a:r>
            <a:r>
              <a:rPr lang="en-US" b="1" dirty="0" smtClean="0"/>
              <a:t>dimensionality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979B-F524-48DA-9A32-306B444EBC27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1295400"/>
            <a:ext cx="7772400" cy="2819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P(F(A)) = F(P(A))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Array Structure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Functions of Arrays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/>
              <a:t>[</a:t>
            </a:r>
            <a:r>
              <a:rPr lang="en-US" sz="2800" b="1" dirty="0" smtClean="0">
                <a:solidFill>
                  <a:srgbClr val="FF0000"/>
                </a:solidFill>
              </a:rPr>
              <a:t>New results on shape vectors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 adds to this</a:t>
            </a:r>
            <a:r>
              <a:rPr lang="en-US" sz="2800" b="1" dirty="0" smtClean="0"/>
              <a:t>]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US" sz="4000" b="1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P(F(A)) = F(P(A))  </a:t>
            </a:r>
            <a:r>
              <a:rPr lang="en-US" sz="4000" b="1" i="0" kern="1200" spc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Array Structure of Functions of Arrays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3D10-F112-45DE-8BDE-F3F35C81032B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609600" y="228600"/>
          <a:ext cx="6553200" cy="5947064"/>
        </p:xfrm>
        <a:graphic>
          <a:graphicData uri="http://schemas.openxmlformats.org/presentationml/2006/ole">
            <p:oleObj spid="_x0000_s203778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D500-E79F-496F-B3D9-649A810F0C27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686826" y="420688"/>
          <a:ext cx="7771374" cy="1636712"/>
        </p:xfrm>
        <a:graphic>
          <a:graphicData uri="http://schemas.openxmlformats.org/presentationml/2006/ole">
            <p:oleObj spid="_x0000_s34817" name="Equation" r:id="rId4" imgW="4724280" imgH="990360" progId="Equation.DSMT4">
              <p:embed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209800" y="2286000"/>
          <a:ext cx="4230858" cy="685800"/>
        </p:xfrm>
        <a:graphic>
          <a:graphicData uri="http://schemas.openxmlformats.org/presentationml/2006/ole">
            <p:oleObj spid="_x0000_s34819" name="Equation" r:id="rId5" imgW="1269449" imgH="20311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89D-9DAA-47B6-8F46-0606110F5709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381955" y="304800"/>
          <a:ext cx="8457245" cy="2590800"/>
        </p:xfrm>
        <a:graphic>
          <a:graphicData uri="http://schemas.openxmlformats.org/presentationml/2006/ole">
            <p:oleObj spid="_x0000_s35841" name="Equation" r:id="rId4" imgW="6362640" imgH="1955520" progId="Equation.DSMT4">
              <p:embed/>
            </p:oleObj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76200" y="3133103"/>
          <a:ext cx="8991600" cy="448296"/>
        </p:xfrm>
        <a:graphic>
          <a:graphicData uri="http://schemas.openxmlformats.org/presentationml/2006/ole">
            <p:oleObj spid="_x0000_s35843" name="Equation" r:id="rId5" imgW="6121080" imgH="304560" progId="Equation.DSMT4">
              <p:embed/>
            </p:oleObj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46880" y="3581400"/>
          <a:ext cx="8592320" cy="882650"/>
        </p:xfrm>
        <a:graphic>
          <a:graphicData uri="http://schemas.openxmlformats.org/presentationml/2006/ole">
            <p:oleObj spid="_x0000_s35845" name="Equation" r:id="rId6" imgW="5930640" imgH="609480" progId="Equation.DSMT4">
              <p:embed/>
            </p:oleObj>
          </a:graphicData>
        </a:graphic>
      </p:graphicFrame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27260" y="4676724"/>
          <a:ext cx="8864340" cy="428676"/>
        </p:xfrm>
        <a:graphic>
          <a:graphicData uri="http://schemas.openxmlformats.org/presentationml/2006/ole">
            <p:oleObj spid="_x0000_s35847" name="Equation" r:id="rId7" imgW="6349680" imgH="304560" progId="Equation.DSMT4">
              <p:embed/>
            </p:oleObj>
          </a:graphicData>
        </a:graphic>
      </p:graphicFrame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390637" y="5105400"/>
          <a:ext cx="8448563" cy="838200"/>
        </p:xfrm>
        <a:graphic>
          <a:graphicData uri="http://schemas.openxmlformats.org/presentationml/2006/ole">
            <p:oleObj spid="_x0000_s35849" name="Equation" r:id="rId8" imgW="6159240" imgH="609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9BB4-D8F8-47C1-8EB3-0E6A08B1E554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09600" y="2514600"/>
            <a:ext cx="77724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Given P(A)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 </a:t>
            </a:r>
            <a:r>
              <a:rPr lang="en-US" sz="4000" b="1" dirty="0" smtClean="0">
                <a:latin typeface="+mj-lt"/>
                <a:ea typeface="+mj-ea"/>
                <a:cs typeface="+mj-cs"/>
              </a:rPr>
              <a:t>A.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09600" y="3429000"/>
            <a:ext cx="7772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Observation on “Defective” Arrays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Given P(A) </a:t>
            </a:r>
            <a:r>
              <a:rPr lang="en-US" sz="4000" b="1" i="0" kern="1200" spc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Find </a:t>
            </a:r>
            <a:r>
              <a:rPr lang="en-US" sz="4000" b="1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A.  </a:t>
            </a:r>
            <a:r>
              <a:rPr lang="en-US" sz="4400" b="1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Observation on “Defective” Arrays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65E5-028D-4D7B-A577-E7326FC25C39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2667000" y="228600"/>
          <a:ext cx="3069264" cy="1752600"/>
        </p:xfrm>
        <a:graphic>
          <a:graphicData uri="http://schemas.openxmlformats.org/presentationml/2006/ole">
            <p:oleObj spid="_x0000_s36865" name="Equation" r:id="rId4" imgW="2374900" imgH="1346200" progId="Equation.DSMT4">
              <p:embed/>
            </p:oleObj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81400" y="2478088"/>
          <a:ext cx="1304725" cy="417512"/>
        </p:xfrm>
        <a:graphic>
          <a:graphicData uri="http://schemas.openxmlformats.org/presentationml/2006/ole">
            <p:oleObj spid="_x0000_s36871" name="Equation" r:id="rId5" imgW="634680" imgH="203040" progId="Equation.DSMT4">
              <p:embed/>
            </p:oleObj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524000" y="4191000"/>
            <a:ext cx="5791200" cy="1292662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Observation: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"Defective" arrays in ordinary space often have polynomials that lie in more complicated spaces.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4B94-483A-4049-9705-D4005B6677BA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7200" y="1371600"/>
            <a:ext cx="8229600" cy="1143000"/>
          </a:xfr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rtl="0" eaLnBrk="1" fontAlgn="auto" latinLnBrk="0" hangingPunct="1"/>
            <a:r>
              <a:rPr lang="en-US" sz="4000" b="1" i="0" kern="1200" spc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The “Tree” Flow of the </a:t>
            </a:r>
            <a:r>
              <a:rPr lang="en-US" sz="4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Research</a:t>
            </a:r>
            <a:endParaRPr lang="en-US" dirty="0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2819400"/>
            <a:ext cx="7353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4D4-BB5C-4CA7-88AF-939BA3F4B056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2971800" y="685800"/>
          <a:ext cx="3025734" cy="1752600"/>
        </p:xfrm>
        <a:graphic>
          <a:graphicData uri="http://schemas.openxmlformats.org/presentationml/2006/ole">
            <p:oleObj spid="_x0000_s37889" name="Equation" r:id="rId4" imgW="2603500" imgH="1498600" progId="Equation.DSMT4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741738" y="2667000"/>
          <a:ext cx="1747837" cy="417513"/>
        </p:xfrm>
        <a:graphic>
          <a:graphicData uri="http://schemas.openxmlformats.org/presentationml/2006/ole">
            <p:oleObj spid="_x0000_s37891" name="Equation" r:id="rId5" imgW="850680" imgH="203040" progId="Equation.DSMT4">
              <p:embed/>
            </p:oleObj>
          </a:graphicData>
        </a:graphic>
      </p:graphicFrame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F6C6-6D83-48D7-B6A1-F7E53AA69438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2362200"/>
            <a:ext cx="7772400" cy="1981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Questions About the Meaning of Array Representations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Topology of Array Structure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US" sz="4000" b="1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Questions About the Meaning of Array Representations –</a:t>
            </a:r>
            <a:endParaRPr lang="en-US" dirty="0" smtClean="0">
              <a:solidFill>
                <a:schemeClr val="bg1"/>
              </a:solidFill>
            </a:endParaRPr>
          </a:p>
          <a:p>
            <a:pPr rtl="0" eaLnBrk="1" fontAlgn="auto" latinLnBrk="0" hangingPunct="1"/>
            <a:r>
              <a:rPr lang="en-US" sz="4000" b="1" i="0" kern="1200" spc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The Topology of Array Structure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C3FA-3040-4126-9C12-D7C6665EF3FA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457200" y="222726"/>
          <a:ext cx="6553200" cy="5947064"/>
        </p:xfrm>
        <a:graphic>
          <a:graphicData uri="http://schemas.openxmlformats.org/presentationml/2006/ole">
            <p:oleObj spid="_x0000_s204802" name="Visio" r:id="rId4" imgW="7770104" imgH="7048446" progId="Visio.Drawing.11">
              <p:embed/>
            </p:oleObj>
          </a:graphicData>
        </a:graphic>
      </p:graphicFrame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472C-D6C0-44D7-8FEB-FAE7D6114B41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838200" y="533400"/>
          <a:ext cx="2646456" cy="1981200"/>
        </p:xfrm>
        <a:graphic>
          <a:graphicData uri="http://schemas.openxmlformats.org/presentationml/2006/ole">
            <p:oleObj spid="_x0000_s38914" name="Visio" r:id="rId4" imgW="1959220" imgH="1472551" progId="Visio.Drawing.11">
              <p:embed/>
            </p:oleObj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657600" y="533400"/>
          <a:ext cx="4328782" cy="4648200"/>
        </p:xfrm>
        <a:graphic>
          <a:graphicData uri="http://schemas.openxmlformats.org/presentationml/2006/ole">
            <p:oleObj spid="_x0000_s38915" name="Visio" r:id="rId5" imgW="6135475" imgH="6594056" progId="Visio.Drawing.11">
              <p:embed/>
            </p:oleObj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726938"/>
            <a:ext cx="2667000" cy="2016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14600" y="5334000"/>
            <a:ext cx="2399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Same Array!!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BC8E-F035-4326-A265-E8C9AEF8C60F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1066800"/>
            <a:ext cx="7772400" cy="144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Catenation and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Big Bang (Alternative)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US" sz="4000" b="1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Catenation and the </a:t>
            </a:r>
            <a:r>
              <a:rPr lang="en-US" sz="4000" b="1" i="0" kern="1200" spc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Big Bang (Alternative)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85800" y="3048000"/>
            <a:ext cx="7772400" cy="144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Catenation applied to Steinhardt &amp; </a:t>
            </a:r>
            <a:r>
              <a:rPr lang="en-US" sz="4000" b="1" dirty="0" err="1" smtClean="0">
                <a:latin typeface="+mj-lt"/>
                <a:ea typeface="+mj-ea"/>
                <a:cs typeface="+mj-cs"/>
              </a:rPr>
              <a:t>Turok</a:t>
            </a:r>
            <a:r>
              <a:rPr lang="en-US" sz="4000" b="1" dirty="0" smtClean="0">
                <a:latin typeface="+mj-lt"/>
                <a:ea typeface="+mj-ea"/>
                <a:cs typeface="+mj-cs"/>
              </a:rPr>
              <a:t> idea.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F54B-D307-44D6-8831-A84E448C10FA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519060" y="228600"/>
          <a:ext cx="8177924" cy="5715000"/>
        </p:xfrm>
        <a:graphic>
          <a:graphicData uri="http://schemas.openxmlformats.org/presentationml/2006/ole">
            <p:oleObj spid="_x0000_s58370" name="Equation" r:id="rId4" imgW="2400120" imgH="1676160" progId="Equation.DSMT4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33400" y="1141412"/>
            <a:ext cx="815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2842-CCF4-44AB-95C3-A2F961829C35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52400" y="296862"/>
          <a:ext cx="8901112" cy="5951538"/>
        </p:xfrm>
        <a:graphic>
          <a:graphicData uri="http://schemas.openxmlformats.org/presentationml/2006/ole">
            <p:oleObj spid="_x0000_s59394" name="Equation" r:id="rId4" imgW="4165560" imgH="278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B670-6F15-4C53-8F6C-7AF1B8DE4DD0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2590800"/>
            <a:ext cx="7772400" cy="762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US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Appendix: </a:t>
            </a:r>
            <a:r>
              <a:rPr lang="en-US" sz="4400" b="1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Binomial Coefficients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69875" y="1371600"/>
            <a:ext cx="8569325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8342313" algn="r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 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Example of following two ideas</a:t>
            </a:r>
          </a:p>
          <a:p>
            <a:pPr>
              <a:tabLst>
                <a:tab pos="8342313" algn="r"/>
              </a:tabLst>
            </a:pPr>
            <a:r>
              <a:rPr lang="en-US" sz="36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 </a:t>
            </a:r>
            <a:r>
              <a:rPr lang="en-US" sz="36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Discover new things</a:t>
            </a:r>
            <a:endParaRPr lang="en-US" sz="3200" b="1" dirty="0" smtClean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 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Uncover unexpected connections</a:t>
            </a:r>
            <a:endParaRPr lang="en-US" sz="2800" b="1" dirty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 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Get new ideas on related connections</a:t>
            </a:r>
            <a:endParaRPr lang="en-US" sz="2800" b="1" dirty="0">
              <a:solidFill>
                <a:srgbClr val="FF00FF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3200" b="1" dirty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Don’t limit your view to a “discipline”</a:t>
            </a:r>
            <a:endParaRPr lang="en-US" sz="2800" b="1" dirty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Keep notebooks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</a:t>
            </a:r>
            <a:endParaRPr lang="en-US" sz="2800" b="1" dirty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 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Write something every day</a:t>
            </a:r>
            <a:r>
              <a:rPr lang="en-US" sz="3200" b="1" dirty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</a:t>
            </a:r>
            <a:endParaRPr lang="en-US" sz="2800" b="1" dirty="0">
              <a:solidFill>
                <a:schemeClr val="tx2"/>
              </a:solidFill>
              <a:latin typeface="Abadi MT Condensed Extra Bold" charset="0"/>
              <a:cs typeface="Courier New" pitchFamily="49" charset="0"/>
            </a:endParaRPr>
          </a:p>
          <a:p>
            <a:pPr>
              <a:tabLst>
                <a:tab pos="8342313" algn="r"/>
              </a:tabLst>
            </a:pPr>
            <a:r>
              <a:rPr lang="en-US" sz="36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Use your unconscious</a:t>
            </a:r>
            <a:r>
              <a:rPr lang="en-US" sz="32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	</a:t>
            </a:r>
          </a:p>
          <a:p>
            <a:pPr>
              <a:tabLst>
                <a:tab pos="8342313" algn="r"/>
              </a:tabLst>
            </a:pPr>
            <a:r>
              <a:rPr lang="en-US" sz="32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☺</a:t>
            </a:r>
            <a:r>
              <a:rPr lang="en-US" sz="3600" b="1" dirty="0" smtClean="0">
                <a:solidFill>
                  <a:srgbClr val="00B050"/>
                </a:solidFill>
                <a:latin typeface="Abadi MT Condensed Extra Bold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 Keep at it in spite of the “experts” (</a:t>
            </a:r>
            <a:r>
              <a:rPr lang="en-US" sz="2800" b="1" dirty="0" err="1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DeBroglie</a:t>
            </a:r>
            <a:r>
              <a:rPr lang="en-US" sz="2800" b="1" dirty="0" smtClean="0">
                <a:solidFill>
                  <a:schemeClr val="tx2"/>
                </a:solidFill>
                <a:latin typeface="Abadi MT Condensed Extra Bold" charset="0"/>
                <a:cs typeface="Courier New" pitchFamily="49" charset="0"/>
              </a:rPr>
              <a:t>) 	</a:t>
            </a:r>
            <a:endParaRPr lang="en-US" sz="900" b="1" dirty="0">
              <a:solidFill>
                <a:srgbClr val="FF0000"/>
              </a:solidFill>
              <a:latin typeface="Abadi MT Condensed Extra Bold" charset="0"/>
              <a:cs typeface="Courier New" pitchFamily="49" charset="0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914400"/>
          </a:xfr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Summary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F612-3FFE-44F0-9AC3-3F2217386DB3}" type="datetime1">
              <a:rPr lang="en-US" smtClean="0"/>
              <a:t>11/3/2008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9D40-8C4D-4F27-9150-0AD28439ACD7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8E7E-1F90-4A79-A69F-317C98352065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2590800"/>
            <a:ext cx="7772400" cy="144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Appendix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Binomial Theorem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US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Appendix: </a:t>
            </a:r>
            <a:r>
              <a:rPr lang="en-US" sz="4400" b="1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Binomial Coefficients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6AC4-5034-49E5-A9D5-D6183BC11AFA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7402" y="381000"/>
            <a:ext cx="206139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Discovered</a:t>
            </a:r>
            <a:endParaRPr lang="en-US" sz="3200" b="1" dirty="0"/>
          </a:p>
        </p:txBody>
      </p:sp>
      <p:pic>
        <p:nvPicPr>
          <p:cNvPr id="403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9" y="1371600"/>
            <a:ext cx="7620689" cy="3276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Flowchart: Terminator 10"/>
          <p:cNvSpPr/>
          <p:nvPr/>
        </p:nvSpPr>
        <p:spPr>
          <a:xfrm>
            <a:off x="2133600" y="5486400"/>
            <a:ext cx="4953000" cy="6096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Polynomial == “Polynomial Form”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371600" y="4800600"/>
            <a:ext cx="6400800" cy="6096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“Array Structure </a:t>
            </a:r>
            <a:r>
              <a:rPr lang="en-US" sz="2400" b="1" dirty="0" smtClean="0"/>
              <a:t>Characteristic </a:t>
            </a:r>
            <a:r>
              <a:rPr lang="en-US" sz="2400" b="1" dirty="0" smtClean="0">
                <a:solidFill>
                  <a:schemeClr val="bg1"/>
                </a:solidFill>
              </a:rPr>
              <a:t>Polynomial</a:t>
            </a:r>
            <a:r>
              <a:rPr lang="en-US" sz="2400" b="1" dirty="0" smtClean="0">
                <a:solidFill>
                  <a:schemeClr val="bg1"/>
                </a:solidFill>
              </a:rPr>
              <a:t>”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505200" y="4343400"/>
            <a:ext cx="12192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8D1E-721B-4604-8032-749201BACC21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2846907" y="228600"/>
            <a:ext cx="2868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Binomial Theorem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9009" name="Object 1"/>
          <p:cNvGraphicFramePr>
            <a:graphicFrameLocks noChangeAspect="1"/>
          </p:cNvGraphicFramePr>
          <p:nvPr/>
        </p:nvGraphicFramePr>
        <p:xfrm>
          <a:off x="2077643" y="1143000"/>
          <a:ext cx="5008957" cy="4016375"/>
        </p:xfrm>
        <a:graphic>
          <a:graphicData uri="http://schemas.openxmlformats.org/presentationml/2006/ole">
            <p:oleObj spid="_x0000_s299009" name="Equation" r:id="rId4" imgW="2349500" imgH="1879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AC31-C8D8-4EDC-9D2D-7C330A54344C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2590800"/>
            <a:ext cx="7772400" cy="144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Appendix II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Binomial Coefficients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US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Appendix: </a:t>
            </a:r>
            <a:r>
              <a:rPr lang="en-US" sz="4400" b="1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Binomial Coefficients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ECC-DB81-43EA-A619-E5471863D9F4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3297" name="Object 1"/>
          <p:cNvGraphicFramePr>
            <a:graphicFrameLocks noChangeAspect="1"/>
          </p:cNvGraphicFramePr>
          <p:nvPr/>
        </p:nvGraphicFramePr>
        <p:xfrm>
          <a:off x="1219200" y="609600"/>
          <a:ext cx="6816576" cy="685800"/>
        </p:xfrm>
        <a:graphic>
          <a:graphicData uri="http://schemas.openxmlformats.org/presentationml/2006/ole">
            <p:oleObj spid="_x0000_s183297" name="Equation" r:id="rId4" imgW="4699000" imgH="469900" progId="Equation.DSMT4">
              <p:embed/>
            </p:oleObj>
          </a:graphicData>
        </a:graphic>
      </p:graphicFrame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990600" y="1524000"/>
          <a:ext cx="7310772" cy="1981200"/>
        </p:xfrm>
        <a:graphic>
          <a:graphicData uri="http://schemas.openxmlformats.org/presentationml/2006/ole">
            <p:oleObj spid="_x0000_s183299" name="Equation" r:id="rId5" imgW="4838700" imgH="1308100" progId="Equation.DSMT4">
              <p:embed/>
            </p:oleObj>
          </a:graphicData>
        </a:graphic>
      </p:graphicFrame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0" y="176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3302" name="Object 6"/>
          <p:cNvGraphicFramePr>
            <a:graphicFrameLocks noChangeAspect="1"/>
          </p:cNvGraphicFramePr>
          <p:nvPr/>
        </p:nvGraphicFramePr>
        <p:xfrm>
          <a:off x="2057400" y="3733800"/>
          <a:ext cx="5105400" cy="2395830"/>
        </p:xfrm>
        <a:graphic>
          <a:graphicData uri="http://schemas.openxmlformats.org/presentationml/2006/ole">
            <p:oleObj spid="_x0000_s183302" name="Equation" r:id="rId6" imgW="4546440" imgH="1523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351D-317A-4118-AB4C-7F6CA4359030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1489" name="Object 1"/>
          <p:cNvGraphicFramePr>
            <a:graphicFrameLocks noChangeAspect="1"/>
          </p:cNvGraphicFramePr>
          <p:nvPr/>
        </p:nvGraphicFramePr>
        <p:xfrm>
          <a:off x="1752600" y="914400"/>
          <a:ext cx="5736317" cy="4451350"/>
        </p:xfrm>
        <a:graphic>
          <a:graphicData uri="http://schemas.openxmlformats.org/presentationml/2006/ole">
            <p:oleObj spid="_x0000_s191489" name="Equation" r:id="rId4" imgW="4546440" imgH="35305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EA6A-7998-4884-9D4A-12670B3FBB67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2590800"/>
            <a:ext cx="7772400" cy="144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Appendix III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coefficients of (1+X)</a:t>
            </a:r>
            <a:r>
              <a:rPr kumimoji="0" lang="en-US" sz="4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1/2</a:t>
            </a:r>
            <a:endParaRPr kumimoji="0" lang="en-US" sz="28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US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Appendix: </a:t>
            </a:r>
            <a:r>
              <a:rPr lang="en-US" sz="4400" b="1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Binomial Coefficients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BD3B-CA71-4F1A-BDC9-07752C5C2692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1524000" y="354707"/>
          <a:ext cx="6172200" cy="5865117"/>
        </p:xfrm>
        <a:graphic>
          <a:graphicData uri="http://schemas.openxmlformats.org/presentationml/2006/ole">
            <p:oleObj spid="_x0000_s294914" name="Equation" r:id="rId4" imgW="5879880" imgH="55879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2E85-98BD-42B1-9CA8-ACE3E1B530C4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5800" y="2590800"/>
            <a:ext cx="7772400" cy="1447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Appendix 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Details of “Big Bang”</a:t>
            </a:r>
            <a:endParaRPr kumimoji="0" lang="en-US" sz="28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US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Appendix: </a:t>
            </a:r>
            <a:r>
              <a:rPr lang="en-US" sz="4400" b="1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Binomial Coefficients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C278-145E-4211-A2E6-F3480F806C88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" y="152400"/>
          <a:ext cx="8931729" cy="631536"/>
        </p:xfrm>
        <a:graphic>
          <a:graphicData uri="http://schemas.openxmlformats.org/presentationml/2006/ole">
            <p:oleObj spid="_x0000_s39939" name="Equation" r:id="rId4" imgW="7543800" imgH="533160" progId="Equation.DSMT4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447800" y="906462"/>
          <a:ext cx="6107113" cy="4275138"/>
        </p:xfrm>
        <a:graphic>
          <a:graphicData uri="http://schemas.openxmlformats.org/presentationml/2006/ole">
            <p:oleObj spid="_x0000_s39940" name="Equation" r:id="rId5" imgW="4279680" imgH="2997000" progId="Equation.DSMT4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609600" y="5284787"/>
          <a:ext cx="7862888" cy="963613"/>
        </p:xfrm>
        <a:graphic>
          <a:graphicData uri="http://schemas.openxmlformats.org/presentationml/2006/ole">
            <p:oleObj spid="_x0000_s39941" name="Equation" r:id="rId6" imgW="6642000" imgH="812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80EA-B4E7-4FA1-88FD-6D36C601E689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684212" y="228600"/>
          <a:ext cx="7773988" cy="2571750"/>
        </p:xfrm>
        <a:graphic>
          <a:graphicData uri="http://schemas.openxmlformats.org/presentationml/2006/ole">
            <p:oleObj spid="_x0000_s40962" name="Equation" r:id="rId4" imgW="5448240" imgH="1803240" progId="Equation.DSMT4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154238" y="2895600"/>
          <a:ext cx="4856162" cy="2571750"/>
        </p:xfrm>
        <a:graphic>
          <a:graphicData uri="http://schemas.openxmlformats.org/presentationml/2006/ole">
            <p:oleObj spid="_x0000_s40963" name="Equation" r:id="rId5" imgW="3403440" imgH="1803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5E12-84B2-4B54-8121-3271677FCB31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63061" y="304800"/>
          <a:ext cx="8904739" cy="1752600"/>
        </p:xfrm>
        <a:graphic>
          <a:graphicData uri="http://schemas.openxmlformats.org/presentationml/2006/ole">
            <p:oleObj spid="_x0000_s57346" name="Equation" r:id="rId4" imgW="5943600" imgH="1168200" progId="Equation.DSMT4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066800" y="2286000"/>
          <a:ext cx="7017831" cy="2514600"/>
        </p:xfrm>
        <a:graphic>
          <a:graphicData uri="http://schemas.openxmlformats.org/presentationml/2006/ole">
            <p:oleObj spid="_x0000_s57347" name="Equation" r:id="rId5" imgW="3898800" imgH="1396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EAE9-3079-4628-B271-86E761D90E3F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457200" y="222726"/>
          <a:ext cx="6553200" cy="5947064"/>
        </p:xfrm>
        <a:graphic>
          <a:graphicData uri="http://schemas.openxmlformats.org/presentationml/2006/ole">
            <p:oleObj spid="_x0000_s24577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823F-47BA-40B5-83CA-D5B7FB496C0A}" type="datetime1">
              <a:rPr lang="en-US" smtClean="0"/>
              <a:t>11/3/2008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990600"/>
            <a:ext cx="4572000" cy="193899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Array Research:</a:t>
            </a:r>
          </a:p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 A Research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sz="4000" b="1" dirty="0" smtClean="0">
                <a:solidFill>
                  <a:schemeClr val="accent2"/>
                </a:solidFill>
              </a:rPr>
              <a:t>Example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11" name="Rectangle 2054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0" y="3276600"/>
            <a:ext cx="1828800" cy="457200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EA39-63E4-44D6-A5F4-0FEDC3CF32A8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7200" y="2819400"/>
            <a:ext cx="8229600" cy="1143000"/>
          </a:xfr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US" sz="4000" b="1" i="0" kern="1200" spc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The Observation,  &amp; Binomial Theorem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D23A-E8F1-4E32-A0C4-7026DE6C8620}" type="datetime1">
              <a:rPr lang="en-US" smtClean="0"/>
              <a:t>11/3/2008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Array Research: A Research Example V11           (C) Ronald I. Frank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457200" y="222726"/>
          <a:ext cx="6553200" cy="5947064"/>
        </p:xfrm>
        <a:graphic>
          <a:graphicData uri="http://schemas.openxmlformats.org/presentationml/2006/ole">
            <p:oleObj spid="_x0000_s192514" name="Visio" r:id="rId4" imgW="7770104" imgH="7048446" progId="Visio.Drawing.11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981200"/>
            <a:ext cx="1565758" cy="247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3388</Words>
  <Application>Microsoft Office PowerPoint</Application>
  <PresentationFormat>On-screen Show (4:3)</PresentationFormat>
  <Paragraphs>587</Paragraphs>
  <Slides>70</Slides>
  <Notes>70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Office Theme</vt:lpstr>
      <vt:lpstr>Visio</vt:lpstr>
      <vt:lpstr>Equation</vt:lpstr>
      <vt:lpstr>THE START</vt:lpstr>
      <vt:lpstr>Table of Contents 1/3</vt:lpstr>
      <vt:lpstr>Table of Contents 2/3</vt:lpstr>
      <vt:lpstr>Table of Contents 3/3</vt:lpstr>
      <vt:lpstr>The “Tree” Flow of the Research</vt:lpstr>
      <vt:lpstr>Slide 6</vt:lpstr>
      <vt:lpstr>Slide 7</vt:lpstr>
      <vt:lpstr>The Observation,  &amp; Binomial Theorem </vt:lpstr>
      <vt:lpstr>Slide 9</vt:lpstr>
      <vt:lpstr>Slide 10</vt:lpstr>
      <vt:lpstr>All Dimension Scalars Are =  &amp; The Canonical 1-D 1-Vector Array</vt:lpstr>
      <vt:lpstr>Slide 12</vt:lpstr>
      <vt:lpstr>Slide 13</vt:lpstr>
      <vt:lpstr>Outer Product , Null Arrays, {2, 3} Example</vt:lpstr>
      <vt:lpstr>Slide 15</vt:lpstr>
      <vt:lpstr>Slide 16</vt:lpstr>
      <vt:lpstr>The Master Equation</vt:lpstr>
      <vt:lpstr>Slide 18</vt:lpstr>
      <vt:lpstr>Slide 19</vt:lpstr>
      <vt:lpstr>Mystery Solved</vt:lpstr>
      <vt:lpstr>Slide 21</vt:lpstr>
      <vt:lpstr>First Try at Catenation</vt:lpstr>
      <vt:lpstr>Slide 23</vt:lpstr>
      <vt:lpstr>Slide 24</vt:lpstr>
      <vt:lpstr>Analysis of a Catenation Example</vt:lpstr>
      <vt:lpstr>Slide 26</vt:lpstr>
      <vt:lpstr>Slide 27</vt:lpstr>
      <vt:lpstr>The Law of Catenation</vt:lpstr>
      <vt:lpstr>Slide 29</vt:lpstr>
      <vt:lpstr>Slide 30</vt:lpstr>
      <vt:lpstr>Continuous Arrays</vt:lpstr>
      <vt:lpstr>Slide 32</vt:lpstr>
      <vt:lpstr>Slide 33</vt:lpstr>
      <vt:lpstr>Negative Length Arrays &amp; the Dual View</vt:lpstr>
      <vt:lpstr>Slide 35</vt:lpstr>
      <vt:lpstr>Slide 36</vt:lpstr>
      <vt:lpstr>Slide 37</vt:lpstr>
      <vt:lpstr>Complex (or Imaginary) Length Array</vt:lpstr>
      <vt:lpstr>Slide 39</vt:lpstr>
      <vt:lpstr>Slide 40</vt:lpstr>
      <vt:lpstr>Fractional Dimension Arrays (The Square Root of a 1-Vector)</vt:lpstr>
      <vt:lpstr>Slide 42</vt:lpstr>
      <vt:lpstr>Slide 43</vt:lpstr>
      <vt:lpstr>P(F(A)) = F(P(A))  Array Structure of Functions of Arrays</vt:lpstr>
      <vt:lpstr>Slide 45</vt:lpstr>
      <vt:lpstr>Slide 46</vt:lpstr>
      <vt:lpstr>Slide 47</vt:lpstr>
      <vt:lpstr>Given P(A) Find A.  Observation on “Defective” Arrays</vt:lpstr>
      <vt:lpstr>Slide 49</vt:lpstr>
      <vt:lpstr>Slide 50</vt:lpstr>
      <vt:lpstr>Questions About the Meaning of Array Representations – The Topology of Array Structure</vt:lpstr>
      <vt:lpstr>Slide 52</vt:lpstr>
      <vt:lpstr>Slide 53</vt:lpstr>
      <vt:lpstr>Catenation and the Big Bang (Alternative)</vt:lpstr>
      <vt:lpstr>Slide 55</vt:lpstr>
      <vt:lpstr>Slide 56</vt:lpstr>
      <vt:lpstr>Appendix: The Binomial Coefficients</vt:lpstr>
      <vt:lpstr>Summary</vt:lpstr>
      <vt:lpstr>Appendix: The Binomial Coefficients</vt:lpstr>
      <vt:lpstr>Slide 60</vt:lpstr>
      <vt:lpstr>Appendix: The Binomial Coefficients</vt:lpstr>
      <vt:lpstr>Slide 62</vt:lpstr>
      <vt:lpstr>Slide 63</vt:lpstr>
      <vt:lpstr>Appendix: The Binomial Coefficients</vt:lpstr>
      <vt:lpstr>Slide 65</vt:lpstr>
      <vt:lpstr>Appendix: The Binomial Coefficients</vt:lpstr>
      <vt:lpstr>Slide 67</vt:lpstr>
      <vt:lpstr>Slide 68</vt:lpstr>
      <vt:lpstr>Slide 69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START</dc:title>
  <dc:creator>Ronald I. Frank</dc:creator>
  <cp:lastModifiedBy>Dr. Ronald I. Frank</cp:lastModifiedBy>
  <cp:revision>219</cp:revision>
  <dcterms:created xsi:type="dcterms:W3CDTF">2006-08-16T00:00:00Z</dcterms:created>
  <dcterms:modified xsi:type="dcterms:W3CDTF">2008-11-03T21:42:41Z</dcterms:modified>
</cp:coreProperties>
</file>